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5397" r:id="rId1"/>
  </p:sldMasterIdLst>
  <p:notesMasterIdLst>
    <p:notesMasterId r:id="rId58"/>
  </p:notesMasterIdLst>
  <p:handoutMasterIdLst>
    <p:handoutMasterId r:id="rId59"/>
  </p:handoutMasterIdLst>
  <p:sldIdLst>
    <p:sldId id="640" r:id="rId2"/>
    <p:sldId id="1012" r:id="rId3"/>
    <p:sldId id="998" r:id="rId4"/>
    <p:sldId id="999" r:id="rId5"/>
    <p:sldId id="1000" r:id="rId6"/>
    <p:sldId id="1013" r:id="rId7"/>
    <p:sldId id="1061" r:id="rId8"/>
    <p:sldId id="1062" r:id="rId9"/>
    <p:sldId id="1003" r:id="rId10"/>
    <p:sldId id="1063" r:id="rId11"/>
    <p:sldId id="1064" r:id="rId12"/>
    <p:sldId id="1065" r:id="rId13"/>
    <p:sldId id="1066" r:id="rId14"/>
    <p:sldId id="1067" r:id="rId15"/>
    <p:sldId id="1011" r:id="rId16"/>
    <p:sldId id="1068" r:id="rId17"/>
    <p:sldId id="1019" r:id="rId18"/>
    <p:sldId id="1021" r:id="rId19"/>
    <p:sldId id="1022" r:id="rId20"/>
    <p:sldId id="1023" r:id="rId21"/>
    <p:sldId id="1069" r:id="rId22"/>
    <p:sldId id="1070" r:id="rId23"/>
    <p:sldId id="1071" r:id="rId24"/>
    <p:sldId id="1104" r:id="rId25"/>
    <p:sldId id="1107" r:id="rId26"/>
    <p:sldId id="1072" r:id="rId27"/>
    <p:sldId id="1073" r:id="rId28"/>
    <p:sldId id="1074" r:id="rId29"/>
    <p:sldId id="1075" r:id="rId30"/>
    <p:sldId id="1076" r:id="rId31"/>
    <p:sldId id="1077" r:id="rId32"/>
    <p:sldId id="1078" r:id="rId33"/>
    <p:sldId id="1109" r:id="rId34"/>
    <p:sldId id="1080" r:id="rId35"/>
    <p:sldId id="1108" r:id="rId36"/>
    <p:sldId id="1082" r:id="rId37"/>
    <p:sldId id="1083" r:id="rId38"/>
    <p:sldId id="1084" r:id="rId39"/>
    <p:sldId id="1096" r:id="rId40"/>
    <p:sldId id="1086" r:id="rId41"/>
    <p:sldId id="1087" r:id="rId42"/>
    <p:sldId id="1088" r:id="rId43"/>
    <p:sldId id="1089" r:id="rId44"/>
    <p:sldId id="1090" r:id="rId45"/>
    <p:sldId id="1091" r:id="rId46"/>
    <p:sldId id="1092" r:id="rId47"/>
    <p:sldId id="1093" r:id="rId48"/>
    <p:sldId id="1094" r:id="rId49"/>
    <p:sldId id="1095" r:id="rId50"/>
    <p:sldId id="1106" r:id="rId51"/>
    <p:sldId id="1098" r:id="rId52"/>
    <p:sldId id="1099" r:id="rId53"/>
    <p:sldId id="1100" r:id="rId54"/>
    <p:sldId id="1101" r:id="rId55"/>
    <p:sldId id="1102" r:id="rId56"/>
    <p:sldId id="1103" r:id="rId57"/>
  </p:sldIdLst>
  <p:sldSz cx="9906000" cy="6858000" type="A4"/>
  <p:notesSz cx="9939338" cy="68072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 userDrawn="1">
          <p15:clr>
            <a:srgbClr val="A4A3A4"/>
          </p15:clr>
        </p15:guide>
        <p15:guide id="2" pos="313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7FFF"/>
    <a:srgbClr val="F06C72"/>
    <a:srgbClr val="E24E4E"/>
    <a:srgbClr val="DA161F"/>
    <a:srgbClr val="FEF6F0"/>
    <a:srgbClr val="404040"/>
    <a:srgbClr val="3B3B3B"/>
    <a:srgbClr val="FBD5D7"/>
    <a:srgbClr val="3598D9"/>
    <a:srgbClr val="35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9769" autoAdjust="0"/>
  </p:normalViewPr>
  <p:slideViewPr>
    <p:cSldViewPr>
      <p:cViewPr varScale="1">
        <p:scale>
          <a:sx n="116" d="100"/>
          <a:sy n="116" d="100"/>
        </p:scale>
        <p:origin x="1050" y="10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462" y="-120"/>
      </p:cViewPr>
      <p:guideLst>
        <p:guide orient="horz" pos="2145"/>
        <p:guide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379" cy="340119"/>
          </a:xfrm>
          <a:prstGeom prst="rect">
            <a:avLst/>
          </a:prstGeom>
        </p:spPr>
        <p:txBody>
          <a:bodyPr vert="horz" lIns="91553" tIns="45777" rIns="91553" bIns="45777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360" y="0"/>
            <a:ext cx="4308379" cy="340119"/>
          </a:xfrm>
          <a:prstGeom prst="rect">
            <a:avLst/>
          </a:prstGeom>
        </p:spPr>
        <p:txBody>
          <a:bodyPr vert="horz" lIns="91553" tIns="45777" rIns="91553" bIns="45777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18CC69F-A3F7-456B-A612-ED59275D0462}" type="datetimeFigureOut">
              <a:rPr lang="ko-KR" altLang="en-US"/>
              <a:pPr>
                <a:defRPr/>
              </a:pPr>
              <a:t>2017-05-08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65476"/>
            <a:ext cx="4308379" cy="340119"/>
          </a:xfrm>
          <a:prstGeom prst="rect">
            <a:avLst/>
          </a:prstGeom>
        </p:spPr>
        <p:txBody>
          <a:bodyPr vert="horz" lIns="91553" tIns="45777" rIns="91553" bIns="45777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360" y="6465476"/>
            <a:ext cx="4308379" cy="340119"/>
          </a:xfrm>
          <a:prstGeom prst="rect">
            <a:avLst/>
          </a:prstGeom>
        </p:spPr>
        <p:txBody>
          <a:bodyPr vert="horz" wrap="square" lIns="91553" tIns="45777" rIns="91553" bIns="45777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4A9AFE11-B99D-48D4-B3EB-0DC6A372340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6824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379" cy="340119"/>
          </a:xfrm>
          <a:prstGeom prst="rect">
            <a:avLst/>
          </a:prstGeom>
        </p:spPr>
        <p:txBody>
          <a:bodyPr vert="horz" lIns="91553" tIns="45777" rIns="91553" bIns="45777" rtlCol="0"/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360" y="0"/>
            <a:ext cx="4308379" cy="340119"/>
          </a:xfrm>
          <a:prstGeom prst="rect">
            <a:avLst/>
          </a:prstGeom>
        </p:spPr>
        <p:txBody>
          <a:bodyPr vert="horz" lIns="91553" tIns="45777" rIns="91553" bIns="45777" rtlCol="0"/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6DAB098-AF7D-4B1A-96A7-F5F0F5A6240D}" type="datetimeFigureOut">
              <a:rPr lang="ko-KR" altLang="en-US"/>
              <a:pPr>
                <a:defRPr/>
              </a:pPr>
              <a:t>2017-05-08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27375" y="509588"/>
            <a:ext cx="3684588" cy="2552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3" tIns="45777" rIns="91553" bIns="45777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135" y="3232739"/>
            <a:ext cx="7953069" cy="3064283"/>
          </a:xfrm>
          <a:prstGeom prst="rect">
            <a:avLst/>
          </a:prstGeom>
        </p:spPr>
        <p:txBody>
          <a:bodyPr vert="horz" lIns="91553" tIns="45777" rIns="91553" bIns="45777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476"/>
            <a:ext cx="4308379" cy="340119"/>
          </a:xfrm>
          <a:prstGeom prst="rect">
            <a:avLst/>
          </a:prstGeom>
        </p:spPr>
        <p:txBody>
          <a:bodyPr vert="horz" lIns="91553" tIns="45777" rIns="91553" bIns="45777" rtlCol="0" anchor="b"/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360" y="6465476"/>
            <a:ext cx="4308379" cy="340119"/>
          </a:xfrm>
          <a:prstGeom prst="rect">
            <a:avLst/>
          </a:prstGeom>
        </p:spPr>
        <p:txBody>
          <a:bodyPr vert="horz" wrap="square" lIns="91553" tIns="45777" rIns="91553" bIns="45777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90BA851E-D687-4247-A959-92BB84BE927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153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6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7961784" y="35168"/>
            <a:ext cx="1944216" cy="6480000"/>
          </a:xfrm>
          <a:prstGeom prst="roundRect">
            <a:avLst>
              <a:gd name="adj" fmla="val 1140"/>
            </a:avLst>
          </a:prstGeom>
          <a:solidFill>
            <a:schemeClr val="bg2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5"/>
          <p:cNvSpPr/>
          <p:nvPr userDrawn="1"/>
        </p:nvSpPr>
        <p:spPr>
          <a:xfrm>
            <a:off x="-1" y="6534000"/>
            <a:ext cx="9900000" cy="3240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9"/>
          <p:cNvSpPr>
            <a:spLocks noChangeArrowheads="1"/>
          </p:cNvSpPr>
          <p:nvPr userDrawn="1"/>
        </p:nvSpPr>
        <p:spPr bwMode="auto">
          <a:xfrm>
            <a:off x="7962000" y="11234"/>
            <a:ext cx="1944000" cy="177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71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43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14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2861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57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292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00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5723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Description</a:t>
            </a: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826000" y="6624562"/>
            <a:ext cx="1080000" cy="142875"/>
          </a:xfrm>
          <a:prstGeom prst="rect">
            <a:avLst/>
          </a:prstGeom>
        </p:spPr>
        <p:txBody>
          <a:bodyPr rIns="14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Page: </a:t>
            </a:r>
            <a:fld id="{F2356E7C-386D-40E7-9CE8-3AD233E1BC65}" type="slidenum"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lang="ko-KR" altLang="en-US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1496616" y="6597352"/>
            <a:ext cx="4320000" cy="175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© BNK Capital</a:t>
            </a:r>
            <a:r>
              <a:rPr lang="en-US" altLang="ko-KR" sz="7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All rights reserved.</a:t>
            </a:r>
            <a:endParaRPr lang="ko-KR" altLang="en-US" sz="7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Group 7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14461570"/>
              </p:ext>
            </p:extLst>
          </p:nvPr>
        </p:nvGraphicFramePr>
        <p:xfrm>
          <a:off x="0" y="17584"/>
          <a:ext cx="7956000" cy="72000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3463564110"/>
                    </a:ext>
                  </a:extLst>
                </a:gridCol>
                <a:gridCol w="1332000">
                  <a:extLst>
                    <a:ext uri="{9D8B030D-6E8A-4147-A177-3AD203B41FA5}">
                      <a16:colId xmlns="" xmlns:a16="http://schemas.microsoft.com/office/drawing/2014/main" val="559811446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13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문서버전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Ver. 2.2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화면이름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화면경로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화면설명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06" y="272456"/>
            <a:ext cx="972000" cy="17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20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7961784" y="35168"/>
            <a:ext cx="1944216" cy="6480000"/>
          </a:xfrm>
          <a:prstGeom prst="roundRect">
            <a:avLst>
              <a:gd name="adj" fmla="val 1140"/>
            </a:avLst>
          </a:prstGeom>
          <a:solidFill>
            <a:schemeClr val="bg2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5"/>
          <p:cNvSpPr/>
          <p:nvPr userDrawn="1"/>
        </p:nvSpPr>
        <p:spPr>
          <a:xfrm>
            <a:off x="-1" y="6534000"/>
            <a:ext cx="9900000" cy="3240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9"/>
          <p:cNvSpPr>
            <a:spLocks noChangeArrowheads="1"/>
          </p:cNvSpPr>
          <p:nvPr userDrawn="1"/>
        </p:nvSpPr>
        <p:spPr bwMode="auto">
          <a:xfrm>
            <a:off x="7962000" y="11234"/>
            <a:ext cx="1944000" cy="177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71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43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14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2861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57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292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00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5723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Description</a:t>
            </a: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826000" y="6624562"/>
            <a:ext cx="1080000" cy="142875"/>
          </a:xfrm>
          <a:prstGeom prst="rect">
            <a:avLst/>
          </a:prstGeom>
        </p:spPr>
        <p:txBody>
          <a:bodyPr rIns="14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Page: </a:t>
            </a:r>
            <a:fld id="{F2356E7C-386D-40E7-9CE8-3AD233E1BC65}" type="slidenum"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lang="ko-KR" altLang="en-US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1496616" y="6597352"/>
            <a:ext cx="4320000" cy="175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© BNK Capital</a:t>
            </a:r>
            <a:r>
              <a:rPr lang="en-US" altLang="ko-KR" sz="7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All rights reserved.</a:t>
            </a:r>
            <a:endParaRPr lang="ko-KR" altLang="en-US" sz="7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Group 7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3788771"/>
              </p:ext>
            </p:extLst>
          </p:nvPr>
        </p:nvGraphicFramePr>
        <p:xfrm>
          <a:off x="0" y="17584"/>
          <a:ext cx="7956000" cy="72000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3463564110"/>
                    </a:ext>
                  </a:extLst>
                </a:gridCol>
                <a:gridCol w="1332000">
                  <a:extLst>
                    <a:ext uri="{9D8B030D-6E8A-4147-A177-3AD203B41FA5}">
                      <a16:colId xmlns="" xmlns:a16="http://schemas.microsoft.com/office/drawing/2014/main" val="559811446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13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문서버전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Ver. 2.2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화면이름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화면경로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화면설명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06" y="272456"/>
            <a:ext cx="972000" cy="179052"/>
          </a:xfrm>
          <a:prstGeom prst="rect">
            <a:avLst/>
          </a:prstGeom>
        </p:spPr>
      </p:pic>
      <p:sp>
        <p:nvSpPr>
          <p:cNvPr id="9" name="순서도: 문서 4"/>
          <p:cNvSpPr/>
          <p:nvPr userDrawn="1"/>
        </p:nvSpPr>
        <p:spPr>
          <a:xfrm>
            <a:off x="19050" y="779562"/>
            <a:ext cx="3024000" cy="57240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50"/>
              <a:gd name="connsiteY0" fmla="*/ 0 h 21581"/>
              <a:gd name="connsiteX1" fmla="*/ 21600 w 21750"/>
              <a:gd name="connsiteY1" fmla="*/ 0 h 21581"/>
              <a:gd name="connsiteX2" fmla="*/ 21750 w 21750"/>
              <a:gd name="connsiteY2" fmla="*/ 19003 h 21581"/>
              <a:gd name="connsiteX3" fmla="*/ 0 w 21750"/>
              <a:gd name="connsiteY3" fmla="*/ 20172 h 21581"/>
              <a:gd name="connsiteX4" fmla="*/ 0 w 21750"/>
              <a:gd name="connsiteY4" fmla="*/ 0 h 21581"/>
              <a:gd name="connsiteX0" fmla="*/ 0 w 21750"/>
              <a:gd name="connsiteY0" fmla="*/ 0 h 21542"/>
              <a:gd name="connsiteX1" fmla="*/ 21600 w 21750"/>
              <a:gd name="connsiteY1" fmla="*/ 0 h 21542"/>
              <a:gd name="connsiteX2" fmla="*/ 21750 w 21750"/>
              <a:gd name="connsiteY2" fmla="*/ 19003 h 21542"/>
              <a:gd name="connsiteX3" fmla="*/ 0 w 21750"/>
              <a:gd name="connsiteY3" fmla="*/ 20172 h 21542"/>
              <a:gd name="connsiteX4" fmla="*/ 0 w 21750"/>
              <a:gd name="connsiteY4" fmla="*/ 0 h 21542"/>
              <a:gd name="connsiteX0" fmla="*/ 0 w 21750"/>
              <a:gd name="connsiteY0" fmla="*/ 0 h 21514"/>
              <a:gd name="connsiteX1" fmla="*/ 21600 w 21750"/>
              <a:gd name="connsiteY1" fmla="*/ 0 h 21514"/>
              <a:gd name="connsiteX2" fmla="*/ 21750 w 21750"/>
              <a:gd name="connsiteY2" fmla="*/ 19003 h 21514"/>
              <a:gd name="connsiteX3" fmla="*/ 0 w 21750"/>
              <a:gd name="connsiteY3" fmla="*/ 20172 h 21514"/>
              <a:gd name="connsiteX4" fmla="*/ 0 w 21750"/>
              <a:gd name="connsiteY4" fmla="*/ 0 h 21514"/>
              <a:gd name="connsiteX0" fmla="*/ 0 w 21600"/>
              <a:gd name="connsiteY0" fmla="*/ 0 h 21985"/>
              <a:gd name="connsiteX1" fmla="*/ 21600 w 21600"/>
              <a:gd name="connsiteY1" fmla="*/ 0 h 21985"/>
              <a:gd name="connsiteX2" fmla="*/ 21600 w 21600"/>
              <a:gd name="connsiteY2" fmla="*/ 21045 h 21985"/>
              <a:gd name="connsiteX3" fmla="*/ 0 w 21600"/>
              <a:gd name="connsiteY3" fmla="*/ 20172 h 21985"/>
              <a:gd name="connsiteX4" fmla="*/ 0 w 21600"/>
              <a:gd name="connsiteY4" fmla="*/ 0 h 21985"/>
              <a:gd name="connsiteX0" fmla="*/ 0 w 21600"/>
              <a:gd name="connsiteY0" fmla="*/ 0 h 21096"/>
              <a:gd name="connsiteX1" fmla="*/ 21600 w 21600"/>
              <a:gd name="connsiteY1" fmla="*/ 0 h 21096"/>
              <a:gd name="connsiteX2" fmla="*/ 21600 w 21600"/>
              <a:gd name="connsiteY2" fmla="*/ 21045 h 21096"/>
              <a:gd name="connsiteX3" fmla="*/ 0 w 21600"/>
              <a:gd name="connsiteY3" fmla="*/ 20172 h 21096"/>
              <a:gd name="connsiteX4" fmla="*/ 0 w 21600"/>
              <a:gd name="connsiteY4" fmla="*/ 0 h 21096"/>
              <a:gd name="connsiteX0" fmla="*/ 0 w 21600"/>
              <a:gd name="connsiteY0" fmla="*/ 13151 h 34247"/>
              <a:gd name="connsiteX1" fmla="*/ 21525 w 21600"/>
              <a:gd name="connsiteY1" fmla="*/ 0 h 34247"/>
              <a:gd name="connsiteX2" fmla="*/ 21600 w 21600"/>
              <a:gd name="connsiteY2" fmla="*/ 34196 h 34247"/>
              <a:gd name="connsiteX3" fmla="*/ 0 w 21600"/>
              <a:gd name="connsiteY3" fmla="*/ 33323 h 34247"/>
              <a:gd name="connsiteX4" fmla="*/ 0 w 21600"/>
              <a:gd name="connsiteY4" fmla="*/ 13151 h 34247"/>
              <a:gd name="connsiteX0" fmla="*/ 0 w 21675"/>
              <a:gd name="connsiteY0" fmla="*/ 60 h 34247"/>
              <a:gd name="connsiteX1" fmla="*/ 21600 w 21675"/>
              <a:gd name="connsiteY1" fmla="*/ 0 h 34247"/>
              <a:gd name="connsiteX2" fmla="*/ 21675 w 21675"/>
              <a:gd name="connsiteY2" fmla="*/ 34196 h 34247"/>
              <a:gd name="connsiteX3" fmla="*/ 75 w 21675"/>
              <a:gd name="connsiteY3" fmla="*/ 33323 h 34247"/>
              <a:gd name="connsiteX4" fmla="*/ 0 w 21675"/>
              <a:gd name="connsiteY4" fmla="*/ 60 h 34247"/>
              <a:gd name="connsiteX0" fmla="*/ 0 w 21675"/>
              <a:gd name="connsiteY0" fmla="*/ 60 h 34370"/>
              <a:gd name="connsiteX1" fmla="*/ 21600 w 21675"/>
              <a:gd name="connsiteY1" fmla="*/ 0 h 34370"/>
              <a:gd name="connsiteX2" fmla="*/ 21675 w 21675"/>
              <a:gd name="connsiteY2" fmla="*/ 34196 h 34370"/>
              <a:gd name="connsiteX3" fmla="*/ 75 w 21675"/>
              <a:gd name="connsiteY3" fmla="*/ 33323 h 34370"/>
              <a:gd name="connsiteX4" fmla="*/ 0 w 21675"/>
              <a:gd name="connsiteY4" fmla="*/ 60 h 34370"/>
              <a:gd name="connsiteX0" fmla="*/ 0 w 21675"/>
              <a:gd name="connsiteY0" fmla="*/ 60 h 34196"/>
              <a:gd name="connsiteX1" fmla="*/ 21600 w 21675"/>
              <a:gd name="connsiteY1" fmla="*/ 0 h 34196"/>
              <a:gd name="connsiteX2" fmla="*/ 21675 w 21675"/>
              <a:gd name="connsiteY2" fmla="*/ 34196 h 34196"/>
              <a:gd name="connsiteX3" fmla="*/ 75 w 21675"/>
              <a:gd name="connsiteY3" fmla="*/ 33323 h 34196"/>
              <a:gd name="connsiteX4" fmla="*/ 0 w 21675"/>
              <a:gd name="connsiteY4" fmla="*/ 60 h 34196"/>
              <a:gd name="connsiteX0" fmla="*/ 0 w 21675"/>
              <a:gd name="connsiteY0" fmla="*/ 60 h 34313"/>
              <a:gd name="connsiteX1" fmla="*/ 21600 w 21675"/>
              <a:gd name="connsiteY1" fmla="*/ 0 h 34313"/>
              <a:gd name="connsiteX2" fmla="*/ 21675 w 21675"/>
              <a:gd name="connsiteY2" fmla="*/ 34196 h 34313"/>
              <a:gd name="connsiteX3" fmla="*/ 75 w 21675"/>
              <a:gd name="connsiteY3" fmla="*/ 33323 h 34313"/>
              <a:gd name="connsiteX4" fmla="*/ 0 w 21675"/>
              <a:gd name="connsiteY4" fmla="*/ 60 h 34313"/>
              <a:gd name="connsiteX0" fmla="*/ 0 w 21675"/>
              <a:gd name="connsiteY0" fmla="*/ 60 h 34297"/>
              <a:gd name="connsiteX1" fmla="*/ 21600 w 21675"/>
              <a:gd name="connsiteY1" fmla="*/ 0 h 34297"/>
              <a:gd name="connsiteX2" fmla="*/ 21675 w 21675"/>
              <a:gd name="connsiteY2" fmla="*/ 34196 h 34297"/>
              <a:gd name="connsiteX3" fmla="*/ 75 w 21675"/>
              <a:gd name="connsiteY3" fmla="*/ 33323 h 34297"/>
              <a:gd name="connsiteX4" fmla="*/ 0 w 21675"/>
              <a:gd name="connsiteY4" fmla="*/ 60 h 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5" h="34297">
                <a:moveTo>
                  <a:pt x="0" y="60"/>
                </a:moveTo>
                <a:lnTo>
                  <a:pt x="21600" y="0"/>
                </a:lnTo>
                <a:cubicBezTo>
                  <a:pt x="21625" y="11399"/>
                  <a:pt x="21650" y="22797"/>
                  <a:pt x="21675" y="34196"/>
                </a:cubicBezTo>
                <a:cubicBezTo>
                  <a:pt x="9673" y="28372"/>
                  <a:pt x="10875" y="37073"/>
                  <a:pt x="75" y="33323"/>
                </a:cubicBezTo>
                <a:cubicBezTo>
                  <a:pt x="50" y="22235"/>
                  <a:pt x="25" y="11148"/>
                  <a:pt x="0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852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7961784" y="35168"/>
            <a:ext cx="1944216" cy="6480000"/>
          </a:xfrm>
          <a:prstGeom prst="roundRect">
            <a:avLst>
              <a:gd name="adj" fmla="val 1140"/>
            </a:avLst>
          </a:prstGeom>
          <a:solidFill>
            <a:schemeClr val="bg2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-1" y="6534000"/>
            <a:ext cx="9900000" cy="3240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962000" y="11234"/>
            <a:ext cx="1944000" cy="177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71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43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14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2861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57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292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00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5723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Description</a:t>
            </a: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8826000" y="6624562"/>
            <a:ext cx="1080000" cy="142875"/>
          </a:xfrm>
          <a:prstGeom prst="rect">
            <a:avLst/>
          </a:prstGeom>
        </p:spPr>
        <p:txBody>
          <a:bodyPr rIns="14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Page: </a:t>
            </a:r>
            <a:fld id="{F2356E7C-386D-40E7-9CE8-3AD233E1BC65}" type="slidenum"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lang="ko-KR" altLang="en-US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1496616" y="6597352"/>
            <a:ext cx="4320000" cy="175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© BNK Capital</a:t>
            </a:r>
            <a:r>
              <a:rPr lang="en-US" altLang="ko-KR" sz="7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All rights reserved.</a:t>
            </a:r>
            <a:endParaRPr lang="ko-KR" altLang="en-US" sz="7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Group 7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94090405"/>
              </p:ext>
            </p:extLst>
          </p:nvPr>
        </p:nvGraphicFramePr>
        <p:xfrm>
          <a:off x="0" y="17584"/>
          <a:ext cx="7956000" cy="72000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3463564110"/>
                    </a:ext>
                  </a:extLst>
                </a:gridCol>
                <a:gridCol w="1332000">
                  <a:extLst>
                    <a:ext uri="{9D8B030D-6E8A-4147-A177-3AD203B41FA5}">
                      <a16:colId xmlns="" xmlns:a16="http://schemas.microsoft.com/office/drawing/2014/main" val="559811446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13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문서버전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Ver. 2.2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화면이름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화면경로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화면설명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06" y="272456"/>
            <a:ext cx="972000" cy="179052"/>
          </a:xfrm>
          <a:prstGeom prst="rect">
            <a:avLst/>
          </a:prstGeom>
        </p:spPr>
      </p:pic>
      <p:sp>
        <p:nvSpPr>
          <p:cNvPr id="10" name="순서도: 문서 4"/>
          <p:cNvSpPr/>
          <p:nvPr userDrawn="1"/>
        </p:nvSpPr>
        <p:spPr>
          <a:xfrm rot="10800000">
            <a:off x="19051" y="786486"/>
            <a:ext cx="3024000" cy="57240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50"/>
              <a:gd name="connsiteY0" fmla="*/ 0 h 21581"/>
              <a:gd name="connsiteX1" fmla="*/ 21600 w 21750"/>
              <a:gd name="connsiteY1" fmla="*/ 0 h 21581"/>
              <a:gd name="connsiteX2" fmla="*/ 21750 w 21750"/>
              <a:gd name="connsiteY2" fmla="*/ 19003 h 21581"/>
              <a:gd name="connsiteX3" fmla="*/ 0 w 21750"/>
              <a:gd name="connsiteY3" fmla="*/ 20172 h 21581"/>
              <a:gd name="connsiteX4" fmla="*/ 0 w 21750"/>
              <a:gd name="connsiteY4" fmla="*/ 0 h 21581"/>
              <a:gd name="connsiteX0" fmla="*/ 0 w 21750"/>
              <a:gd name="connsiteY0" fmla="*/ 0 h 21542"/>
              <a:gd name="connsiteX1" fmla="*/ 21600 w 21750"/>
              <a:gd name="connsiteY1" fmla="*/ 0 h 21542"/>
              <a:gd name="connsiteX2" fmla="*/ 21750 w 21750"/>
              <a:gd name="connsiteY2" fmla="*/ 19003 h 21542"/>
              <a:gd name="connsiteX3" fmla="*/ 0 w 21750"/>
              <a:gd name="connsiteY3" fmla="*/ 20172 h 21542"/>
              <a:gd name="connsiteX4" fmla="*/ 0 w 21750"/>
              <a:gd name="connsiteY4" fmla="*/ 0 h 21542"/>
              <a:gd name="connsiteX0" fmla="*/ 0 w 21750"/>
              <a:gd name="connsiteY0" fmla="*/ 0 h 21514"/>
              <a:gd name="connsiteX1" fmla="*/ 21600 w 21750"/>
              <a:gd name="connsiteY1" fmla="*/ 0 h 21514"/>
              <a:gd name="connsiteX2" fmla="*/ 21750 w 21750"/>
              <a:gd name="connsiteY2" fmla="*/ 19003 h 21514"/>
              <a:gd name="connsiteX3" fmla="*/ 0 w 21750"/>
              <a:gd name="connsiteY3" fmla="*/ 20172 h 21514"/>
              <a:gd name="connsiteX4" fmla="*/ 0 w 21750"/>
              <a:gd name="connsiteY4" fmla="*/ 0 h 21514"/>
              <a:gd name="connsiteX0" fmla="*/ 0 w 21600"/>
              <a:gd name="connsiteY0" fmla="*/ 0 h 21985"/>
              <a:gd name="connsiteX1" fmla="*/ 21600 w 21600"/>
              <a:gd name="connsiteY1" fmla="*/ 0 h 21985"/>
              <a:gd name="connsiteX2" fmla="*/ 21600 w 21600"/>
              <a:gd name="connsiteY2" fmla="*/ 21045 h 21985"/>
              <a:gd name="connsiteX3" fmla="*/ 0 w 21600"/>
              <a:gd name="connsiteY3" fmla="*/ 20172 h 21985"/>
              <a:gd name="connsiteX4" fmla="*/ 0 w 21600"/>
              <a:gd name="connsiteY4" fmla="*/ 0 h 21985"/>
              <a:gd name="connsiteX0" fmla="*/ 0 w 21600"/>
              <a:gd name="connsiteY0" fmla="*/ 0 h 21096"/>
              <a:gd name="connsiteX1" fmla="*/ 21600 w 21600"/>
              <a:gd name="connsiteY1" fmla="*/ 0 h 21096"/>
              <a:gd name="connsiteX2" fmla="*/ 21600 w 21600"/>
              <a:gd name="connsiteY2" fmla="*/ 21045 h 21096"/>
              <a:gd name="connsiteX3" fmla="*/ 0 w 21600"/>
              <a:gd name="connsiteY3" fmla="*/ 20172 h 21096"/>
              <a:gd name="connsiteX4" fmla="*/ 0 w 21600"/>
              <a:gd name="connsiteY4" fmla="*/ 0 h 21096"/>
              <a:gd name="connsiteX0" fmla="*/ 0 w 21600"/>
              <a:gd name="connsiteY0" fmla="*/ 13151 h 34247"/>
              <a:gd name="connsiteX1" fmla="*/ 21525 w 21600"/>
              <a:gd name="connsiteY1" fmla="*/ 0 h 34247"/>
              <a:gd name="connsiteX2" fmla="*/ 21600 w 21600"/>
              <a:gd name="connsiteY2" fmla="*/ 34196 h 34247"/>
              <a:gd name="connsiteX3" fmla="*/ 0 w 21600"/>
              <a:gd name="connsiteY3" fmla="*/ 33323 h 34247"/>
              <a:gd name="connsiteX4" fmla="*/ 0 w 21600"/>
              <a:gd name="connsiteY4" fmla="*/ 13151 h 34247"/>
              <a:gd name="connsiteX0" fmla="*/ 0 w 21675"/>
              <a:gd name="connsiteY0" fmla="*/ 60 h 34247"/>
              <a:gd name="connsiteX1" fmla="*/ 21600 w 21675"/>
              <a:gd name="connsiteY1" fmla="*/ 0 h 34247"/>
              <a:gd name="connsiteX2" fmla="*/ 21675 w 21675"/>
              <a:gd name="connsiteY2" fmla="*/ 34196 h 34247"/>
              <a:gd name="connsiteX3" fmla="*/ 75 w 21675"/>
              <a:gd name="connsiteY3" fmla="*/ 33323 h 34247"/>
              <a:gd name="connsiteX4" fmla="*/ 0 w 21675"/>
              <a:gd name="connsiteY4" fmla="*/ 60 h 34247"/>
              <a:gd name="connsiteX0" fmla="*/ 0 w 21675"/>
              <a:gd name="connsiteY0" fmla="*/ 60 h 34370"/>
              <a:gd name="connsiteX1" fmla="*/ 21600 w 21675"/>
              <a:gd name="connsiteY1" fmla="*/ 0 h 34370"/>
              <a:gd name="connsiteX2" fmla="*/ 21675 w 21675"/>
              <a:gd name="connsiteY2" fmla="*/ 34196 h 34370"/>
              <a:gd name="connsiteX3" fmla="*/ 75 w 21675"/>
              <a:gd name="connsiteY3" fmla="*/ 33323 h 34370"/>
              <a:gd name="connsiteX4" fmla="*/ 0 w 21675"/>
              <a:gd name="connsiteY4" fmla="*/ 60 h 34370"/>
              <a:gd name="connsiteX0" fmla="*/ 0 w 21675"/>
              <a:gd name="connsiteY0" fmla="*/ 60 h 34196"/>
              <a:gd name="connsiteX1" fmla="*/ 21600 w 21675"/>
              <a:gd name="connsiteY1" fmla="*/ 0 h 34196"/>
              <a:gd name="connsiteX2" fmla="*/ 21675 w 21675"/>
              <a:gd name="connsiteY2" fmla="*/ 34196 h 34196"/>
              <a:gd name="connsiteX3" fmla="*/ 75 w 21675"/>
              <a:gd name="connsiteY3" fmla="*/ 33323 h 34196"/>
              <a:gd name="connsiteX4" fmla="*/ 0 w 21675"/>
              <a:gd name="connsiteY4" fmla="*/ 60 h 34196"/>
              <a:gd name="connsiteX0" fmla="*/ 0 w 21675"/>
              <a:gd name="connsiteY0" fmla="*/ 60 h 34313"/>
              <a:gd name="connsiteX1" fmla="*/ 21600 w 21675"/>
              <a:gd name="connsiteY1" fmla="*/ 0 h 34313"/>
              <a:gd name="connsiteX2" fmla="*/ 21675 w 21675"/>
              <a:gd name="connsiteY2" fmla="*/ 34196 h 34313"/>
              <a:gd name="connsiteX3" fmla="*/ 75 w 21675"/>
              <a:gd name="connsiteY3" fmla="*/ 33323 h 34313"/>
              <a:gd name="connsiteX4" fmla="*/ 0 w 21675"/>
              <a:gd name="connsiteY4" fmla="*/ 60 h 34313"/>
              <a:gd name="connsiteX0" fmla="*/ 0 w 21675"/>
              <a:gd name="connsiteY0" fmla="*/ 60 h 34297"/>
              <a:gd name="connsiteX1" fmla="*/ 21600 w 21675"/>
              <a:gd name="connsiteY1" fmla="*/ 0 h 34297"/>
              <a:gd name="connsiteX2" fmla="*/ 21675 w 21675"/>
              <a:gd name="connsiteY2" fmla="*/ 34196 h 34297"/>
              <a:gd name="connsiteX3" fmla="*/ 75 w 21675"/>
              <a:gd name="connsiteY3" fmla="*/ 33323 h 34297"/>
              <a:gd name="connsiteX4" fmla="*/ 0 w 21675"/>
              <a:gd name="connsiteY4" fmla="*/ 60 h 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5" h="34297">
                <a:moveTo>
                  <a:pt x="0" y="60"/>
                </a:moveTo>
                <a:lnTo>
                  <a:pt x="21600" y="0"/>
                </a:lnTo>
                <a:cubicBezTo>
                  <a:pt x="21625" y="11399"/>
                  <a:pt x="21650" y="22797"/>
                  <a:pt x="21675" y="34196"/>
                </a:cubicBezTo>
                <a:cubicBezTo>
                  <a:pt x="9673" y="28372"/>
                  <a:pt x="10875" y="37073"/>
                  <a:pt x="75" y="33323"/>
                </a:cubicBezTo>
                <a:cubicBezTo>
                  <a:pt x="50" y="22235"/>
                  <a:pt x="25" y="11148"/>
                  <a:pt x="0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7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7961784" y="35168"/>
            <a:ext cx="1944216" cy="6480000"/>
          </a:xfrm>
          <a:prstGeom prst="roundRect">
            <a:avLst>
              <a:gd name="adj" fmla="val 1140"/>
            </a:avLst>
          </a:prstGeom>
          <a:solidFill>
            <a:schemeClr val="bg2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-1" y="6534000"/>
            <a:ext cx="9900000" cy="3240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962000" y="11234"/>
            <a:ext cx="1944000" cy="177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71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43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14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2861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57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292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00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5723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Description</a:t>
            </a: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8826000" y="6624562"/>
            <a:ext cx="1080000" cy="142875"/>
          </a:xfrm>
          <a:prstGeom prst="rect">
            <a:avLst/>
          </a:prstGeom>
        </p:spPr>
        <p:txBody>
          <a:bodyPr rIns="14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Page: </a:t>
            </a:r>
            <a:fld id="{F2356E7C-386D-40E7-9CE8-3AD233E1BC65}" type="slidenum"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lang="ko-KR" altLang="en-US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1496616" y="6597352"/>
            <a:ext cx="4320000" cy="175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© BNK Capital</a:t>
            </a:r>
            <a:r>
              <a:rPr lang="en-US" altLang="ko-KR" sz="7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All rights reserved.</a:t>
            </a:r>
            <a:endParaRPr lang="ko-KR" altLang="en-US" sz="7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Group 71"/>
          <p:cNvGraphicFramePr>
            <a:graphicFrameLocks noGrp="1"/>
          </p:cNvGraphicFramePr>
          <p:nvPr userDrawn="1">
            <p:extLst/>
          </p:nvPr>
        </p:nvGraphicFramePr>
        <p:xfrm>
          <a:off x="0" y="17584"/>
          <a:ext cx="7956000" cy="72000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3463564110"/>
                    </a:ext>
                  </a:extLst>
                </a:gridCol>
                <a:gridCol w="1332000">
                  <a:extLst>
                    <a:ext uri="{9D8B030D-6E8A-4147-A177-3AD203B41FA5}">
                      <a16:colId xmlns="" xmlns:a16="http://schemas.microsoft.com/office/drawing/2014/main" val="559811446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13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문서버전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Ver. 2.2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화면이름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화면경로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화면설명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06" y="272456"/>
            <a:ext cx="972000" cy="179052"/>
          </a:xfrm>
          <a:prstGeom prst="rect">
            <a:avLst/>
          </a:prstGeom>
        </p:spPr>
      </p:pic>
      <p:sp>
        <p:nvSpPr>
          <p:cNvPr id="11" name="순서도: 문서 4"/>
          <p:cNvSpPr/>
          <p:nvPr userDrawn="1"/>
        </p:nvSpPr>
        <p:spPr>
          <a:xfrm>
            <a:off x="19050" y="779562"/>
            <a:ext cx="3024000" cy="57240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50"/>
              <a:gd name="connsiteY0" fmla="*/ 0 h 21581"/>
              <a:gd name="connsiteX1" fmla="*/ 21600 w 21750"/>
              <a:gd name="connsiteY1" fmla="*/ 0 h 21581"/>
              <a:gd name="connsiteX2" fmla="*/ 21750 w 21750"/>
              <a:gd name="connsiteY2" fmla="*/ 19003 h 21581"/>
              <a:gd name="connsiteX3" fmla="*/ 0 w 21750"/>
              <a:gd name="connsiteY3" fmla="*/ 20172 h 21581"/>
              <a:gd name="connsiteX4" fmla="*/ 0 w 21750"/>
              <a:gd name="connsiteY4" fmla="*/ 0 h 21581"/>
              <a:gd name="connsiteX0" fmla="*/ 0 w 21750"/>
              <a:gd name="connsiteY0" fmla="*/ 0 h 21542"/>
              <a:gd name="connsiteX1" fmla="*/ 21600 w 21750"/>
              <a:gd name="connsiteY1" fmla="*/ 0 h 21542"/>
              <a:gd name="connsiteX2" fmla="*/ 21750 w 21750"/>
              <a:gd name="connsiteY2" fmla="*/ 19003 h 21542"/>
              <a:gd name="connsiteX3" fmla="*/ 0 w 21750"/>
              <a:gd name="connsiteY3" fmla="*/ 20172 h 21542"/>
              <a:gd name="connsiteX4" fmla="*/ 0 w 21750"/>
              <a:gd name="connsiteY4" fmla="*/ 0 h 21542"/>
              <a:gd name="connsiteX0" fmla="*/ 0 w 21750"/>
              <a:gd name="connsiteY0" fmla="*/ 0 h 21514"/>
              <a:gd name="connsiteX1" fmla="*/ 21600 w 21750"/>
              <a:gd name="connsiteY1" fmla="*/ 0 h 21514"/>
              <a:gd name="connsiteX2" fmla="*/ 21750 w 21750"/>
              <a:gd name="connsiteY2" fmla="*/ 19003 h 21514"/>
              <a:gd name="connsiteX3" fmla="*/ 0 w 21750"/>
              <a:gd name="connsiteY3" fmla="*/ 20172 h 21514"/>
              <a:gd name="connsiteX4" fmla="*/ 0 w 21750"/>
              <a:gd name="connsiteY4" fmla="*/ 0 h 21514"/>
              <a:gd name="connsiteX0" fmla="*/ 0 w 21600"/>
              <a:gd name="connsiteY0" fmla="*/ 0 h 21985"/>
              <a:gd name="connsiteX1" fmla="*/ 21600 w 21600"/>
              <a:gd name="connsiteY1" fmla="*/ 0 h 21985"/>
              <a:gd name="connsiteX2" fmla="*/ 21600 w 21600"/>
              <a:gd name="connsiteY2" fmla="*/ 21045 h 21985"/>
              <a:gd name="connsiteX3" fmla="*/ 0 w 21600"/>
              <a:gd name="connsiteY3" fmla="*/ 20172 h 21985"/>
              <a:gd name="connsiteX4" fmla="*/ 0 w 21600"/>
              <a:gd name="connsiteY4" fmla="*/ 0 h 21985"/>
              <a:gd name="connsiteX0" fmla="*/ 0 w 21600"/>
              <a:gd name="connsiteY0" fmla="*/ 0 h 21096"/>
              <a:gd name="connsiteX1" fmla="*/ 21600 w 21600"/>
              <a:gd name="connsiteY1" fmla="*/ 0 h 21096"/>
              <a:gd name="connsiteX2" fmla="*/ 21600 w 21600"/>
              <a:gd name="connsiteY2" fmla="*/ 21045 h 21096"/>
              <a:gd name="connsiteX3" fmla="*/ 0 w 21600"/>
              <a:gd name="connsiteY3" fmla="*/ 20172 h 21096"/>
              <a:gd name="connsiteX4" fmla="*/ 0 w 21600"/>
              <a:gd name="connsiteY4" fmla="*/ 0 h 21096"/>
              <a:gd name="connsiteX0" fmla="*/ 0 w 21600"/>
              <a:gd name="connsiteY0" fmla="*/ 13151 h 34247"/>
              <a:gd name="connsiteX1" fmla="*/ 21525 w 21600"/>
              <a:gd name="connsiteY1" fmla="*/ 0 h 34247"/>
              <a:gd name="connsiteX2" fmla="*/ 21600 w 21600"/>
              <a:gd name="connsiteY2" fmla="*/ 34196 h 34247"/>
              <a:gd name="connsiteX3" fmla="*/ 0 w 21600"/>
              <a:gd name="connsiteY3" fmla="*/ 33323 h 34247"/>
              <a:gd name="connsiteX4" fmla="*/ 0 w 21600"/>
              <a:gd name="connsiteY4" fmla="*/ 13151 h 34247"/>
              <a:gd name="connsiteX0" fmla="*/ 0 w 21675"/>
              <a:gd name="connsiteY0" fmla="*/ 60 h 34247"/>
              <a:gd name="connsiteX1" fmla="*/ 21600 w 21675"/>
              <a:gd name="connsiteY1" fmla="*/ 0 h 34247"/>
              <a:gd name="connsiteX2" fmla="*/ 21675 w 21675"/>
              <a:gd name="connsiteY2" fmla="*/ 34196 h 34247"/>
              <a:gd name="connsiteX3" fmla="*/ 75 w 21675"/>
              <a:gd name="connsiteY3" fmla="*/ 33323 h 34247"/>
              <a:gd name="connsiteX4" fmla="*/ 0 w 21675"/>
              <a:gd name="connsiteY4" fmla="*/ 60 h 34247"/>
              <a:gd name="connsiteX0" fmla="*/ 0 w 21675"/>
              <a:gd name="connsiteY0" fmla="*/ 60 h 34370"/>
              <a:gd name="connsiteX1" fmla="*/ 21600 w 21675"/>
              <a:gd name="connsiteY1" fmla="*/ 0 h 34370"/>
              <a:gd name="connsiteX2" fmla="*/ 21675 w 21675"/>
              <a:gd name="connsiteY2" fmla="*/ 34196 h 34370"/>
              <a:gd name="connsiteX3" fmla="*/ 75 w 21675"/>
              <a:gd name="connsiteY3" fmla="*/ 33323 h 34370"/>
              <a:gd name="connsiteX4" fmla="*/ 0 w 21675"/>
              <a:gd name="connsiteY4" fmla="*/ 60 h 34370"/>
              <a:gd name="connsiteX0" fmla="*/ 0 w 21675"/>
              <a:gd name="connsiteY0" fmla="*/ 60 h 34196"/>
              <a:gd name="connsiteX1" fmla="*/ 21600 w 21675"/>
              <a:gd name="connsiteY1" fmla="*/ 0 h 34196"/>
              <a:gd name="connsiteX2" fmla="*/ 21675 w 21675"/>
              <a:gd name="connsiteY2" fmla="*/ 34196 h 34196"/>
              <a:gd name="connsiteX3" fmla="*/ 75 w 21675"/>
              <a:gd name="connsiteY3" fmla="*/ 33323 h 34196"/>
              <a:gd name="connsiteX4" fmla="*/ 0 w 21675"/>
              <a:gd name="connsiteY4" fmla="*/ 60 h 34196"/>
              <a:gd name="connsiteX0" fmla="*/ 0 w 21675"/>
              <a:gd name="connsiteY0" fmla="*/ 60 h 34313"/>
              <a:gd name="connsiteX1" fmla="*/ 21600 w 21675"/>
              <a:gd name="connsiteY1" fmla="*/ 0 h 34313"/>
              <a:gd name="connsiteX2" fmla="*/ 21675 w 21675"/>
              <a:gd name="connsiteY2" fmla="*/ 34196 h 34313"/>
              <a:gd name="connsiteX3" fmla="*/ 75 w 21675"/>
              <a:gd name="connsiteY3" fmla="*/ 33323 h 34313"/>
              <a:gd name="connsiteX4" fmla="*/ 0 w 21675"/>
              <a:gd name="connsiteY4" fmla="*/ 60 h 34313"/>
              <a:gd name="connsiteX0" fmla="*/ 0 w 21675"/>
              <a:gd name="connsiteY0" fmla="*/ 60 h 34297"/>
              <a:gd name="connsiteX1" fmla="*/ 21600 w 21675"/>
              <a:gd name="connsiteY1" fmla="*/ 0 h 34297"/>
              <a:gd name="connsiteX2" fmla="*/ 21675 w 21675"/>
              <a:gd name="connsiteY2" fmla="*/ 34196 h 34297"/>
              <a:gd name="connsiteX3" fmla="*/ 75 w 21675"/>
              <a:gd name="connsiteY3" fmla="*/ 33323 h 34297"/>
              <a:gd name="connsiteX4" fmla="*/ 0 w 21675"/>
              <a:gd name="connsiteY4" fmla="*/ 60 h 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5" h="34297">
                <a:moveTo>
                  <a:pt x="0" y="60"/>
                </a:moveTo>
                <a:lnTo>
                  <a:pt x="21600" y="0"/>
                </a:lnTo>
                <a:cubicBezTo>
                  <a:pt x="21625" y="11399"/>
                  <a:pt x="21650" y="22797"/>
                  <a:pt x="21675" y="34196"/>
                </a:cubicBezTo>
                <a:cubicBezTo>
                  <a:pt x="9673" y="28372"/>
                  <a:pt x="10875" y="37073"/>
                  <a:pt x="75" y="33323"/>
                </a:cubicBezTo>
                <a:cubicBezTo>
                  <a:pt x="50" y="22235"/>
                  <a:pt x="25" y="11148"/>
                  <a:pt x="0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순서도: 문서 4"/>
          <p:cNvSpPr/>
          <p:nvPr userDrawn="1"/>
        </p:nvSpPr>
        <p:spPr>
          <a:xfrm rot="10800000">
            <a:off x="3095986" y="3356992"/>
            <a:ext cx="3024000" cy="315349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50"/>
              <a:gd name="connsiteY0" fmla="*/ 0 h 21581"/>
              <a:gd name="connsiteX1" fmla="*/ 21600 w 21750"/>
              <a:gd name="connsiteY1" fmla="*/ 0 h 21581"/>
              <a:gd name="connsiteX2" fmla="*/ 21750 w 21750"/>
              <a:gd name="connsiteY2" fmla="*/ 19003 h 21581"/>
              <a:gd name="connsiteX3" fmla="*/ 0 w 21750"/>
              <a:gd name="connsiteY3" fmla="*/ 20172 h 21581"/>
              <a:gd name="connsiteX4" fmla="*/ 0 w 21750"/>
              <a:gd name="connsiteY4" fmla="*/ 0 h 21581"/>
              <a:gd name="connsiteX0" fmla="*/ 0 w 21750"/>
              <a:gd name="connsiteY0" fmla="*/ 0 h 21542"/>
              <a:gd name="connsiteX1" fmla="*/ 21600 w 21750"/>
              <a:gd name="connsiteY1" fmla="*/ 0 h 21542"/>
              <a:gd name="connsiteX2" fmla="*/ 21750 w 21750"/>
              <a:gd name="connsiteY2" fmla="*/ 19003 h 21542"/>
              <a:gd name="connsiteX3" fmla="*/ 0 w 21750"/>
              <a:gd name="connsiteY3" fmla="*/ 20172 h 21542"/>
              <a:gd name="connsiteX4" fmla="*/ 0 w 21750"/>
              <a:gd name="connsiteY4" fmla="*/ 0 h 21542"/>
              <a:gd name="connsiteX0" fmla="*/ 0 w 21750"/>
              <a:gd name="connsiteY0" fmla="*/ 0 h 21514"/>
              <a:gd name="connsiteX1" fmla="*/ 21600 w 21750"/>
              <a:gd name="connsiteY1" fmla="*/ 0 h 21514"/>
              <a:gd name="connsiteX2" fmla="*/ 21750 w 21750"/>
              <a:gd name="connsiteY2" fmla="*/ 19003 h 21514"/>
              <a:gd name="connsiteX3" fmla="*/ 0 w 21750"/>
              <a:gd name="connsiteY3" fmla="*/ 20172 h 21514"/>
              <a:gd name="connsiteX4" fmla="*/ 0 w 21750"/>
              <a:gd name="connsiteY4" fmla="*/ 0 h 21514"/>
              <a:gd name="connsiteX0" fmla="*/ 0 w 21600"/>
              <a:gd name="connsiteY0" fmla="*/ 0 h 21985"/>
              <a:gd name="connsiteX1" fmla="*/ 21600 w 21600"/>
              <a:gd name="connsiteY1" fmla="*/ 0 h 21985"/>
              <a:gd name="connsiteX2" fmla="*/ 21600 w 21600"/>
              <a:gd name="connsiteY2" fmla="*/ 21045 h 21985"/>
              <a:gd name="connsiteX3" fmla="*/ 0 w 21600"/>
              <a:gd name="connsiteY3" fmla="*/ 20172 h 21985"/>
              <a:gd name="connsiteX4" fmla="*/ 0 w 21600"/>
              <a:gd name="connsiteY4" fmla="*/ 0 h 21985"/>
              <a:gd name="connsiteX0" fmla="*/ 0 w 21600"/>
              <a:gd name="connsiteY0" fmla="*/ 0 h 21096"/>
              <a:gd name="connsiteX1" fmla="*/ 21600 w 21600"/>
              <a:gd name="connsiteY1" fmla="*/ 0 h 21096"/>
              <a:gd name="connsiteX2" fmla="*/ 21600 w 21600"/>
              <a:gd name="connsiteY2" fmla="*/ 21045 h 21096"/>
              <a:gd name="connsiteX3" fmla="*/ 0 w 21600"/>
              <a:gd name="connsiteY3" fmla="*/ 20172 h 21096"/>
              <a:gd name="connsiteX4" fmla="*/ 0 w 21600"/>
              <a:gd name="connsiteY4" fmla="*/ 0 h 21096"/>
              <a:gd name="connsiteX0" fmla="*/ 0 w 21600"/>
              <a:gd name="connsiteY0" fmla="*/ 13151 h 34247"/>
              <a:gd name="connsiteX1" fmla="*/ 21525 w 21600"/>
              <a:gd name="connsiteY1" fmla="*/ 0 h 34247"/>
              <a:gd name="connsiteX2" fmla="*/ 21600 w 21600"/>
              <a:gd name="connsiteY2" fmla="*/ 34196 h 34247"/>
              <a:gd name="connsiteX3" fmla="*/ 0 w 21600"/>
              <a:gd name="connsiteY3" fmla="*/ 33323 h 34247"/>
              <a:gd name="connsiteX4" fmla="*/ 0 w 21600"/>
              <a:gd name="connsiteY4" fmla="*/ 13151 h 34247"/>
              <a:gd name="connsiteX0" fmla="*/ 0 w 21675"/>
              <a:gd name="connsiteY0" fmla="*/ 60 h 34247"/>
              <a:gd name="connsiteX1" fmla="*/ 21600 w 21675"/>
              <a:gd name="connsiteY1" fmla="*/ 0 h 34247"/>
              <a:gd name="connsiteX2" fmla="*/ 21675 w 21675"/>
              <a:gd name="connsiteY2" fmla="*/ 34196 h 34247"/>
              <a:gd name="connsiteX3" fmla="*/ 75 w 21675"/>
              <a:gd name="connsiteY3" fmla="*/ 33323 h 34247"/>
              <a:gd name="connsiteX4" fmla="*/ 0 w 21675"/>
              <a:gd name="connsiteY4" fmla="*/ 60 h 34247"/>
              <a:gd name="connsiteX0" fmla="*/ 0 w 21675"/>
              <a:gd name="connsiteY0" fmla="*/ 60 h 34370"/>
              <a:gd name="connsiteX1" fmla="*/ 21600 w 21675"/>
              <a:gd name="connsiteY1" fmla="*/ 0 h 34370"/>
              <a:gd name="connsiteX2" fmla="*/ 21675 w 21675"/>
              <a:gd name="connsiteY2" fmla="*/ 34196 h 34370"/>
              <a:gd name="connsiteX3" fmla="*/ 75 w 21675"/>
              <a:gd name="connsiteY3" fmla="*/ 33323 h 34370"/>
              <a:gd name="connsiteX4" fmla="*/ 0 w 21675"/>
              <a:gd name="connsiteY4" fmla="*/ 60 h 34370"/>
              <a:gd name="connsiteX0" fmla="*/ 0 w 21675"/>
              <a:gd name="connsiteY0" fmla="*/ 60 h 34196"/>
              <a:gd name="connsiteX1" fmla="*/ 21600 w 21675"/>
              <a:gd name="connsiteY1" fmla="*/ 0 h 34196"/>
              <a:gd name="connsiteX2" fmla="*/ 21675 w 21675"/>
              <a:gd name="connsiteY2" fmla="*/ 34196 h 34196"/>
              <a:gd name="connsiteX3" fmla="*/ 75 w 21675"/>
              <a:gd name="connsiteY3" fmla="*/ 33323 h 34196"/>
              <a:gd name="connsiteX4" fmla="*/ 0 w 21675"/>
              <a:gd name="connsiteY4" fmla="*/ 60 h 34196"/>
              <a:gd name="connsiteX0" fmla="*/ 0 w 21675"/>
              <a:gd name="connsiteY0" fmla="*/ 60 h 34313"/>
              <a:gd name="connsiteX1" fmla="*/ 21600 w 21675"/>
              <a:gd name="connsiteY1" fmla="*/ 0 h 34313"/>
              <a:gd name="connsiteX2" fmla="*/ 21675 w 21675"/>
              <a:gd name="connsiteY2" fmla="*/ 34196 h 34313"/>
              <a:gd name="connsiteX3" fmla="*/ 75 w 21675"/>
              <a:gd name="connsiteY3" fmla="*/ 33323 h 34313"/>
              <a:gd name="connsiteX4" fmla="*/ 0 w 21675"/>
              <a:gd name="connsiteY4" fmla="*/ 60 h 34313"/>
              <a:gd name="connsiteX0" fmla="*/ 0 w 21675"/>
              <a:gd name="connsiteY0" fmla="*/ 60 h 34297"/>
              <a:gd name="connsiteX1" fmla="*/ 21600 w 21675"/>
              <a:gd name="connsiteY1" fmla="*/ 0 h 34297"/>
              <a:gd name="connsiteX2" fmla="*/ 21675 w 21675"/>
              <a:gd name="connsiteY2" fmla="*/ 34196 h 34297"/>
              <a:gd name="connsiteX3" fmla="*/ 75 w 21675"/>
              <a:gd name="connsiteY3" fmla="*/ 33323 h 34297"/>
              <a:gd name="connsiteX4" fmla="*/ 0 w 21675"/>
              <a:gd name="connsiteY4" fmla="*/ 60 h 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5" h="34297">
                <a:moveTo>
                  <a:pt x="0" y="60"/>
                </a:moveTo>
                <a:lnTo>
                  <a:pt x="21600" y="0"/>
                </a:lnTo>
                <a:cubicBezTo>
                  <a:pt x="21625" y="11399"/>
                  <a:pt x="21650" y="22797"/>
                  <a:pt x="21675" y="34196"/>
                </a:cubicBezTo>
                <a:cubicBezTo>
                  <a:pt x="9673" y="28372"/>
                  <a:pt x="10875" y="37073"/>
                  <a:pt x="75" y="33323"/>
                </a:cubicBezTo>
                <a:cubicBezTo>
                  <a:pt x="50" y="22235"/>
                  <a:pt x="25" y="11148"/>
                  <a:pt x="0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325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7961784" y="35168"/>
            <a:ext cx="1944216" cy="6480000"/>
          </a:xfrm>
          <a:prstGeom prst="roundRect">
            <a:avLst>
              <a:gd name="adj" fmla="val 1140"/>
            </a:avLst>
          </a:prstGeom>
          <a:solidFill>
            <a:schemeClr val="bg2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-1" y="6534000"/>
            <a:ext cx="9900000" cy="3240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962000" y="11234"/>
            <a:ext cx="1944000" cy="177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71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43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14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2861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57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292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00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5723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Description</a:t>
            </a: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8826000" y="6624562"/>
            <a:ext cx="1080000" cy="142875"/>
          </a:xfrm>
          <a:prstGeom prst="rect">
            <a:avLst/>
          </a:prstGeom>
        </p:spPr>
        <p:txBody>
          <a:bodyPr rIns="14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Page: </a:t>
            </a:r>
            <a:fld id="{F2356E7C-386D-40E7-9CE8-3AD233E1BC65}" type="slidenum"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lang="ko-KR" altLang="en-US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1496616" y="6597352"/>
            <a:ext cx="4320000" cy="175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© BNK Capital</a:t>
            </a:r>
            <a:r>
              <a:rPr lang="en-US" altLang="ko-KR" sz="7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All rights reserved.</a:t>
            </a:r>
            <a:endParaRPr lang="ko-KR" altLang="en-US" sz="7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Group 71"/>
          <p:cNvGraphicFramePr>
            <a:graphicFrameLocks noGrp="1"/>
          </p:cNvGraphicFramePr>
          <p:nvPr userDrawn="1">
            <p:extLst/>
          </p:nvPr>
        </p:nvGraphicFramePr>
        <p:xfrm>
          <a:off x="0" y="17584"/>
          <a:ext cx="7956000" cy="72000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3463564110"/>
                    </a:ext>
                  </a:extLst>
                </a:gridCol>
                <a:gridCol w="1332000">
                  <a:extLst>
                    <a:ext uri="{9D8B030D-6E8A-4147-A177-3AD203B41FA5}">
                      <a16:colId xmlns="" xmlns:a16="http://schemas.microsoft.com/office/drawing/2014/main" val="559811446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13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문서버전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Ver. 2.2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화면이름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화면경로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화면설명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06" y="272456"/>
            <a:ext cx="972000" cy="1790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/>
          <a:srcRect b="3176"/>
          <a:stretch/>
        </p:blipFill>
        <p:spPr>
          <a:xfrm>
            <a:off x="71696" y="772324"/>
            <a:ext cx="2952750" cy="56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7961784" y="35168"/>
            <a:ext cx="1944216" cy="6480000"/>
          </a:xfrm>
          <a:prstGeom prst="roundRect">
            <a:avLst>
              <a:gd name="adj" fmla="val 1140"/>
            </a:avLst>
          </a:prstGeom>
          <a:solidFill>
            <a:schemeClr val="bg2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-1" y="6534000"/>
            <a:ext cx="9900000" cy="3240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962000" y="11234"/>
            <a:ext cx="1944000" cy="177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71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430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146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2861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57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292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007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5723" algn="l" defTabSz="103143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Description</a:t>
            </a: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8826000" y="6624562"/>
            <a:ext cx="1080000" cy="142875"/>
          </a:xfrm>
          <a:prstGeom prst="rect">
            <a:avLst/>
          </a:prstGeom>
        </p:spPr>
        <p:txBody>
          <a:bodyPr rIns="14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Page: </a:t>
            </a:r>
            <a:fld id="{F2356E7C-386D-40E7-9CE8-3AD233E1BC65}" type="slidenum"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lang="ko-KR" altLang="en-US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1496616" y="6597352"/>
            <a:ext cx="4320000" cy="175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© BNK Capital</a:t>
            </a:r>
            <a:r>
              <a:rPr lang="en-US" altLang="ko-KR" sz="7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All rights reserved.</a:t>
            </a:r>
            <a:endParaRPr lang="ko-KR" altLang="en-US" sz="7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Group 7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2462084"/>
              </p:ext>
            </p:extLst>
          </p:nvPr>
        </p:nvGraphicFramePr>
        <p:xfrm>
          <a:off x="0" y="17584"/>
          <a:ext cx="7956000" cy="72000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3463564110"/>
                    </a:ext>
                  </a:extLst>
                </a:gridCol>
                <a:gridCol w="1332000">
                  <a:extLst>
                    <a:ext uri="{9D8B030D-6E8A-4147-A177-3AD203B41FA5}">
                      <a16:colId xmlns="" xmlns:a16="http://schemas.microsoft.com/office/drawing/2014/main" val="559811446"/>
                    </a:ext>
                  </a:extLst>
                </a:gridCol>
                <a:gridCol w="61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13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문서버전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Ver. 2.2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화면이름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화면경로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화면설명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06" y="272456"/>
            <a:ext cx="972000" cy="1790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/>
          <a:srcRect b="3176"/>
          <a:stretch/>
        </p:blipFill>
        <p:spPr>
          <a:xfrm>
            <a:off x="71696" y="772324"/>
            <a:ext cx="2952750" cy="56810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3"/>
          <a:srcRect b="3176"/>
          <a:stretch/>
        </p:blipFill>
        <p:spPr>
          <a:xfrm>
            <a:off x="3080792" y="772324"/>
            <a:ext cx="2952750" cy="56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5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9748" r:id="rId1"/>
    <p:sldLayoutId id="2147489763" r:id="rId2"/>
    <p:sldLayoutId id="2147489767" r:id="rId3"/>
    <p:sldLayoutId id="2147489765" r:id="rId4"/>
    <p:sldLayoutId id="2147489766" r:id="rId5"/>
    <p:sldLayoutId id="2147489770" r:id="rId6"/>
    <p:sldLayoutId id="21474897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38.png"/><Relationship Id="rId7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3.png"/><Relationship Id="rId5" Type="http://schemas.openxmlformats.org/officeDocument/2006/relationships/image" Target="../media/image36.png"/><Relationship Id="rId10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5.png"/><Relationship Id="rId7" Type="http://schemas.openxmlformats.org/officeDocument/2006/relationships/image" Target="../media/image4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7.png"/><Relationship Id="rId4" Type="http://schemas.openxmlformats.org/officeDocument/2006/relationships/image" Target="../media/image56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11" Type="http://schemas.openxmlformats.org/officeDocument/2006/relationships/image" Target="../media/image91.jpeg"/><Relationship Id="rId5" Type="http://schemas.openxmlformats.org/officeDocument/2006/relationships/image" Target="../media/image85.jpeg"/><Relationship Id="rId10" Type="http://schemas.openxmlformats.org/officeDocument/2006/relationships/image" Target="../media/image90.jpeg"/><Relationship Id="rId4" Type="http://schemas.openxmlformats.org/officeDocument/2006/relationships/image" Target="../media/image84.jpeg"/><Relationship Id="rId9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100310"/>
              </p:ext>
            </p:extLst>
          </p:nvPr>
        </p:nvGraphicFramePr>
        <p:xfrm>
          <a:off x="2864768" y="3140968"/>
          <a:ext cx="4524483" cy="1931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7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697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19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문서 적용 범위 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latin typeface="+mn-lt"/>
                        </a:rPr>
                        <a:t>사용자 화면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19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문서 성격 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화면설계서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19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문서 작성일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2017</a:t>
                      </a:r>
                      <a:r>
                        <a:rPr lang="ko-KR" altLang="en-US" sz="1000" dirty="0" smtClean="0">
                          <a:latin typeface="+mn-lt"/>
                        </a:rPr>
                        <a:t>년 </a:t>
                      </a:r>
                      <a:r>
                        <a:rPr lang="en-US" altLang="ko-KR" sz="1000" dirty="0" smtClean="0">
                          <a:latin typeface="+mn-lt"/>
                        </a:rPr>
                        <a:t>03</a:t>
                      </a:r>
                      <a:r>
                        <a:rPr lang="ko-KR" altLang="en-US" sz="1000" dirty="0" smtClean="0">
                          <a:latin typeface="+mn-lt"/>
                        </a:rPr>
                        <a:t>월 </a:t>
                      </a:r>
                      <a:r>
                        <a:rPr lang="en-US" altLang="ko-KR" sz="1000" dirty="0" smtClean="0">
                          <a:latin typeface="+mn-lt"/>
                        </a:rPr>
                        <a:t>26</a:t>
                      </a:r>
                      <a:r>
                        <a:rPr lang="ko-KR" altLang="en-US" sz="1000" dirty="0" smtClean="0">
                          <a:latin typeface="+mn-lt"/>
                        </a:rPr>
                        <a:t>일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19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문서 작성자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주식회사 </a:t>
                      </a:r>
                      <a:r>
                        <a:rPr lang="en-US" altLang="ko-KR" sz="1000" dirty="0" smtClean="0">
                          <a:latin typeface="+mn-lt"/>
                        </a:rPr>
                        <a:t>KFC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19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문서 검수자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주식회사 </a:t>
                      </a:r>
                      <a:r>
                        <a:rPr lang="en-US" altLang="ko-KR" sz="1000" dirty="0" smtClean="0">
                          <a:latin typeface="+mn-lt"/>
                        </a:rPr>
                        <a:t>BNK</a:t>
                      </a:r>
                      <a:r>
                        <a:rPr lang="ko-KR" altLang="en-US" sz="1000" dirty="0" smtClean="0">
                          <a:latin typeface="+mn-lt"/>
                        </a:rPr>
                        <a:t>캐피탈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19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문서 확인자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주식회사 </a:t>
                      </a:r>
                      <a:r>
                        <a:rPr lang="ko-KR" altLang="en-US" sz="1000" dirty="0" err="1" smtClean="0">
                          <a:latin typeface="+mn-lt"/>
                        </a:rPr>
                        <a:t>씽크트리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94708" marR="94708" marT="47354" marB="4735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02087" y="1396944"/>
            <a:ext cx="4491107" cy="1313984"/>
          </a:xfrm>
          <a:prstGeom prst="rect">
            <a:avLst/>
          </a:prstGeom>
          <a:noFill/>
        </p:spPr>
        <p:txBody>
          <a:bodyPr wrap="none" lIns="95793" tIns="47896" rIns="95793" bIns="4789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BNK</a:t>
            </a:r>
            <a:r>
              <a:rPr lang="ko-KR" altLang="en-US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중고차 판매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유통사이트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화면설계서</a:t>
            </a:r>
            <a:r>
              <a:rPr lang="en-US" altLang="ko-KR" sz="2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582" y="869638"/>
            <a:ext cx="2470488" cy="5449019"/>
            <a:chOff x="44582" y="-1467544"/>
            <a:chExt cx="4004904" cy="883339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36" y="-1467544"/>
              <a:ext cx="3933825" cy="70104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-1192" r="1"/>
            <a:stretch/>
          </p:blipFill>
          <p:spPr>
            <a:xfrm>
              <a:off x="44582" y="2660501"/>
              <a:ext cx="4004904" cy="4705350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973856" y="188640"/>
          <a:ext cx="1932331" cy="273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일괄동의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체크시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가지의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동의항목을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일괄체크합니다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회원가입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입력화면을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일반회원인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경우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마케팅및광고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활용 동의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＂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제외한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동의항목이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미 체크되었을 경우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alert message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체크완료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하도록 유도합니다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딜러회원인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경우 모든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동의항목이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미 체크되었을 경우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alert message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체크완료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하도록 유도합니다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strike="noStrike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287931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약관동의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회원가입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약관동의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회원 가입을 위한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약관동의를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체크합니다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613192" y="836712"/>
            <a:ext cx="1872000" cy="972000"/>
            <a:chOff x="5930730" y="1498679"/>
            <a:chExt cx="1872000" cy="972000"/>
          </a:xfrm>
        </p:grpSpPr>
        <p:sp>
          <p:nvSpPr>
            <p:cNvPr id="102" name="직사각형 101"/>
            <p:cNvSpPr/>
            <p:nvPr/>
          </p:nvSpPr>
          <p:spPr bwMode="auto">
            <a:xfrm>
              <a:off x="5930730" y="1498679"/>
              <a:ext cx="1872000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회원가입을 위해선 필수 약관은 </a:t>
              </a:r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동의해야 합니다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03" name="직사각형 102">
              <a:hlinkClick r:id="" action="ppaction://noaction"/>
            </p:cNvPr>
            <p:cNvSpPr/>
            <p:nvPr/>
          </p:nvSpPr>
          <p:spPr>
            <a:xfrm>
              <a:off x="6572216" y="2159458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04" name="직사각형 103">
              <a:hlinkClick r:id="" action="ppaction://noaction"/>
            </p:cNvPr>
            <p:cNvSpPr/>
            <p:nvPr/>
          </p:nvSpPr>
          <p:spPr>
            <a:xfrm>
              <a:off x="6078831" y="1578256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5943613" y="1541913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632536" y="530122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293546" y="570828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088904" y="3884798"/>
            <a:ext cx="1980000" cy="936104"/>
          </a:xfrm>
          <a:prstGeom prst="wedgeRoundRectCallout">
            <a:avLst>
              <a:gd name="adj1" fmla="val -140648"/>
              <a:gd name="adj2" fmla="val 7365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일반회원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마케팅 및 광고 활용 동의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딜러회원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딜러업무협약서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동의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약관은 별도 제공 완료 </a:t>
            </a:r>
            <a:r>
              <a:rPr lang="ko-KR" altLang="en-US" sz="800" strike="sngStrike" dirty="0" smtClean="0">
                <a:solidFill>
                  <a:schemeClr val="tx1"/>
                </a:solidFill>
                <a:latin typeface="+mn-ea"/>
              </a:rPr>
              <a:t>예정</a:t>
            </a:r>
            <a:r>
              <a:rPr lang="en-US" altLang="ko-KR" sz="800" strike="sngStrike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strike="sngStrike" dirty="0" err="1" smtClean="0">
                <a:solidFill>
                  <a:schemeClr val="tx1"/>
                </a:solidFill>
                <a:latin typeface="+mn-ea"/>
              </a:rPr>
              <a:t>작성중</a:t>
            </a:r>
            <a:r>
              <a:rPr lang="en-US" altLang="ko-KR" sz="800" strike="sngStrike" dirty="0" smtClean="0">
                <a:solidFill>
                  <a:schemeClr val="tx1"/>
                </a:solidFill>
                <a:latin typeface="+mn-ea"/>
              </a:rPr>
              <a:t>) </a:t>
            </a:r>
            <a:endParaRPr lang="ko-KR" altLang="en-US" sz="800" strike="sngStrike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0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34" y="1015013"/>
            <a:ext cx="1438443" cy="2558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2" y="801336"/>
            <a:ext cx="1978017" cy="5652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612441"/>
              </p:ext>
            </p:extLst>
          </p:nvPr>
        </p:nvGraphicFramePr>
        <p:xfrm>
          <a:off x="7973856" y="188640"/>
          <a:ext cx="1932331" cy="48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회원의 이름을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회원가입 시에 등록한 사용자의 성명을 입력함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한글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두글자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이상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등록을 위해 입력한 비밀번호를 체크합니다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message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확인시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비밀번호와 비밀번호 확인 컬럼을 모두 초기화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휴대폰인증을 위한 필수 인증 동의입니다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체크여부는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이력관리를 위해 저장해야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광고성정보수신동의가 체크된 회원은 회원관리 테이블내 마케팅동의여부를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“Y”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 변경하고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변경사유를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업데이트합니다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내국인과 외국인을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코드값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내국인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외국인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남자와 여자를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코드값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남자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여자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주민등록상 생년월일을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하이픈이 제거된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자리 예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19950607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휴대폰인증을 받기 위한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보유핸프폰의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통신사를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코드값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“SKT, KT, LG,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알뜰폰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본인 명의의 휴대폰번호를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인증을 통신사에 요청합니다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휴대폰인증 모듈을 통해서 인증 요청합니다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새창으로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부모창의 정보들이 그대로 삽입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인증번호외에는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수정 및 입력 불가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완료시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인증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인증완료로 변경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인증을 통신사에 인증번호를 확인합니다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휴대폰인증 모듈을 통해서 인증확인을 요청합니다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새창으로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부모창의 정보들이 그대로 삽입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인증번호외에는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수정 및 입력 불가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완료시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인증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인증완료로 변경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 메시지로 전달받은 인증번호를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등록된 정보를 저장합니다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필수입력값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입력여부와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휴대폰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인증여부를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확인후 정보를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287931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주소를 검색하기 위해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팝업합니다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X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닫기버튼과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My page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버튼으로 위치변경 확인 필요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변경시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My page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0923897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0365182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13610493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회원 가입을 위한 정보확인 및 회원 생성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792760" y="4335966"/>
            <a:ext cx="2029091" cy="972000"/>
            <a:chOff x="5782391" y="3983262"/>
            <a:chExt cx="2029091" cy="972000"/>
          </a:xfrm>
        </p:grpSpPr>
        <p:sp>
          <p:nvSpPr>
            <p:cNvPr id="165" name="직사각형 164"/>
            <p:cNvSpPr/>
            <p:nvPr/>
          </p:nvSpPr>
          <p:spPr bwMode="auto">
            <a:xfrm>
              <a:off x="5782391" y="3983262"/>
              <a:ext cx="2029091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인증을 위한 정보가 올바르지 않습니다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다시 한번 확인해 주세요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66" name="직사각형 165">
              <a:hlinkClick r:id="" action="ppaction://noaction"/>
            </p:cNvPr>
            <p:cNvSpPr/>
            <p:nvPr/>
          </p:nvSpPr>
          <p:spPr>
            <a:xfrm>
              <a:off x="6423877" y="4644041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67" name="직사각형 166">
              <a:hlinkClick r:id="" action="ppaction://noaction"/>
            </p:cNvPr>
            <p:cNvSpPr/>
            <p:nvPr/>
          </p:nvSpPr>
          <p:spPr>
            <a:xfrm>
              <a:off x="5930492" y="4062839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5827308" y="4055270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  <a:latin typeface="+mn-ea"/>
                </a:rPr>
                <a:t>12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31" name="모서리가 둥근 직사각형 130"/>
          <p:cNvSpPr/>
          <p:nvPr/>
        </p:nvSpPr>
        <p:spPr>
          <a:xfrm>
            <a:off x="107555" y="51547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720738" y="383316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122439" y="384060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122439" y="440797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1608185" y="443046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1609639" y="473901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110054" y="474996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509465" y="414945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653465" y="440797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792760" y="980728"/>
            <a:ext cx="2029091" cy="972000"/>
            <a:chOff x="3283949" y="980728"/>
            <a:chExt cx="2029091" cy="972000"/>
          </a:xfrm>
        </p:grpSpPr>
        <p:sp>
          <p:nvSpPr>
            <p:cNvPr id="210" name="직사각형 209"/>
            <p:cNvSpPr/>
            <p:nvPr/>
          </p:nvSpPr>
          <p:spPr bwMode="auto">
            <a:xfrm>
              <a:off x="3283949" y="980728"/>
              <a:ext cx="2029091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성명은 공백 없이 입력해주세요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1" name="직사각형 210">
              <a:hlinkClick r:id="" action="ppaction://noaction"/>
            </p:cNvPr>
            <p:cNvSpPr/>
            <p:nvPr/>
          </p:nvSpPr>
          <p:spPr>
            <a:xfrm>
              <a:off x="3925435" y="1641507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12" name="직사각형 211">
              <a:hlinkClick r:id="" action="ppaction://noaction"/>
            </p:cNvPr>
            <p:cNvSpPr/>
            <p:nvPr/>
          </p:nvSpPr>
          <p:spPr>
            <a:xfrm>
              <a:off x="3432050" y="1060305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17" name="모서리가 둥근 직사각형 216"/>
            <p:cNvSpPr/>
            <p:nvPr/>
          </p:nvSpPr>
          <p:spPr>
            <a:xfrm>
              <a:off x="3296832" y="1023962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112591" y="125117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122439" y="177281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2792760" y="2099141"/>
            <a:ext cx="2029091" cy="972000"/>
            <a:chOff x="3283949" y="980728"/>
            <a:chExt cx="2029091" cy="972000"/>
          </a:xfrm>
        </p:grpSpPr>
        <p:sp>
          <p:nvSpPr>
            <p:cNvPr id="98" name="직사각형 97"/>
            <p:cNvSpPr/>
            <p:nvPr/>
          </p:nvSpPr>
          <p:spPr bwMode="auto">
            <a:xfrm>
              <a:off x="3283949" y="980728"/>
              <a:ext cx="2029091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비밀번호가 일치하지 않습니다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다시 입력하여 주십시오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99" name="직사각형 98">
              <a:hlinkClick r:id="" action="ppaction://noaction"/>
            </p:cNvPr>
            <p:cNvSpPr/>
            <p:nvPr/>
          </p:nvSpPr>
          <p:spPr>
            <a:xfrm>
              <a:off x="3925435" y="1641507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00" name="직사각형 99">
              <a:hlinkClick r:id="" action="ppaction://noaction"/>
            </p:cNvPr>
            <p:cNvSpPr/>
            <p:nvPr/>
          </p:nvSpPr>
          <p:spPr>
            <a:xfrm>
              <a:off x="3432050" y="1060305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3296832" y="1023962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792760" y="3217554"/>
            <a:ext cx="2029091" cy="972000"/>
            <a:chOff x="3283949" y="2164835"/>
            <a:chExt cx="2029091" cy="972000"/>
          </a:xfrm>
        </p:grpSpPr>
        <p:sp>
          <p:nvSpPr>
            <p:cNvPr id="106" name="직사각형 105"/>
            <p:cNvSpPr/>
            <p:nvPr/>
          </p:nvSpPr>
          <p:spPr bwMode="auto">
            <a:xfrm>
              <a:off x="3283949" y="2164835"/>
              <a:ext cx="2029091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휴대전화의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입력형식이 올바르지 않습니다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숫자만 입력해 주세요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07" name="직사각형 106">
              <a:hlinkClick r:id="" action="ppaction://noaction"/>
            </p:cNvPr>
            <p:cNvSpPr/>
            <p:nvPr/>
          </p:nvSpPr>
          <p:spPr>
            <a:xfrm>
              <a:off x="3925435" y="2825614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08" name="직사각형 107">
              <a:hlinkClick r:id="" action="ppaction://noaction"/>
            </p:cNvPr>
            <p:cNvSpPr/>
            <p:nvPr/>
          </p:nvSpPr>
          <p:spPr>
            <a:xfrm>
              <a:off x="3432050" y="2244412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3296832" y="2225653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smtClean="0">
                  <a:solidFill>
                    <a:schemeClr val="bg1"/>
                  </a:solidFill>
                  <a:latin typeface="+mn-ea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10" name="모서리가 둥근 직사각형 109"/>
          <p:cNvSpPr/>
          <p:nvPr/>
        </p:nvSpPr>
        <p:spPr>
          <a:xfrm>
            <a:off x="115082" y="579344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정보등록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회원가입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정보등록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537773" y="237777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158834" y="93157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1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" y="796557"/>
            <a:ext cx="1740068" cy="5652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8705"/>
              </p:ext>
            </p:extLst>
          </p:nvPr>
        </p:nvGraphicFramePr>
        <p:xfrm>
          <a:off x="7973856" y="188640"/>
          <a:ext cx="1932331" cy="38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소속단체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매매단지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팝업화면을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통해 매매상사를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기능은 구현하지 않습니다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매매상사 선택에서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매매단지를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선택하도록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버튼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invisible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매매상사를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팝업화면을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통해 매매상사를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매매상사를 선택하면 자동으로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매매단지도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셋팅됩니다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기타소속을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현재는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기타소속은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존재하지 않습니다 확장을 목적을 작성된 컬럼입니다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등록된 정보를 저장합니다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필수입력값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입력여부와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휴대폰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인증여부를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확인후 정보를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종사자번호가 확인이 안되는 경우는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미딜러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딜러로 등록함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종사자번호가 이미 회원으로 등록된 경우에는 회원가입이 불가합니다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287931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0923897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0365182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13610493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회원 가입을 위한 정보확인 및 회원 생성</a:t>
            </a: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02104" y="585254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 bwMode="auto">
          <a:xfrm>
            <a:off x="5642878" y="800715"/>
            <a:ext cx="1908000" cy="972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7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종사자번호</a:t>
            </a:r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입력형식이</a:t>
            </a: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올바르지 않습니다</a:t>
            </a:r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숫자만 입력해 주세요</a:t>
            </a:r>
            <a:r>
              <a:rPr lang="en-US" altLang="ko-KR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4" name="직사각형 133">
            <a:hlinkClick r:id="" action="ppaction://noaction"/>
          </p:cNvPr>
          <p:cNvSpPr/>
          <p:nvPr/>
        </p:nvSpPr>
        <p:spPr>
          <a:xfrm>
            <a:off x="6236878" y="1461494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35" name="직사각형 134">
            <a:hlinkClick r:id="" action="ppaction://noaction"/>
          </p:cNvPr>
          <p:cNvSpPr/>
          <p:nvPr/>
        </p:nvSpPr>
        <p:spPr>
          <a:xfrm>
            <a:off x="5790538" y="880292"/>
            <a:ext cx="396000" cy="1219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alert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5655320" y="84394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5642878" y="2205981"/>
            <a:ext cx="1908000" cy="1152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7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종사자번호를 확인할 수 없습니다</a:t>
            </a:r>
            <a:r>
              <a: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7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미인증</a:t>
            </a:r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딜러로 등록하시겠습니까</a:t>
            </a:r>
            <a:endParaRPr lang="en-US" altLang="ko-KR" sz="7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딜러 혜택이 제한됩니다</a:t>
            </a:r>
            <a:r>
              <a: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71" name="직사각형 170">
            <a:hlinkClick r:id="" action="ppaction://noaction"/>
          </p:cNvPr>
          <p:cNvSpPr/>
          <p:nvPr/>
        </p:nvSpPr>
        <p:spPr>
          <a:xfrm>
            <a:off x="5817090" y="2285558"/>
            <a:ext cx="396000" cy="1219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alert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5681872" y="224921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3" name="직사각형 172">
            <a:hlinkClick r:id="" action="ppaction://noaction"/>
          </p:cNvPr>
          <p:cNvSpPr/>
          <p:nvPr/>
        </p:nvSpPr>
        <p:spPr>
          <a:xfrm>
            <a:off x="5975904" y="3030066"/>
            <a:ext cx="612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74" name="직사각형 173">
            <a:hlinkClick r:id="" action="ppaction://noaction"/>
          </p:cNvPr>
          <p:cNvSpPr/>
          <p:nvPr/>
        </p:nvSpPr>
        <p:spPr>
          <a:xfrm>
            <a:off x="6663605" y="3030066"/>
            <a:ext cx="612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정보등록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회원가입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정보등록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4" name="직사각형 213"/>
          <p:cNvSpPr/>
          <p:nvPr/>
        </p:nvSpPr>
        <p:spPr bwMode="auto">
          <a:xfrm>
            <a:off x="5642878" y="3789136"/>
            <a:ext cx="1908000" cy="86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7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이미 등록된 </a:t>
            </a:r>
            <a:r>
              <a:rPr lang="ko-KR" altLang="en-US" sz="7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종사자번호입니다</a:t>
            </a:r>
            <a:r>
              <a: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15" name="직사각형 214">
            <a:hlinkClick r:id="" action="ppaction://noaction"/>
          </p:cNvPr>
          <p:cNvSpPr/>
          <p:nvPr/>
        </p:nvSpPr>
        <p:spPr>
          <a:xfrm>
            <a:off x="5832808" y="3868713"/>
            <a:ext cx="396000" cy="1219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alert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216" name="모서리가 둥근 직사각형 215"/>
          <p:cNvSpPr/>
          <p:nvPr/>
        </p:nvSpPr>
        <p:spPr>
          <a:xfrm>
            <a:off x="5697590" y="383237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8" name="직사각형 217">
            <a:hlinkClick r:id="" action="ppaction://noaction"/>
          </p:cNvPr>
          <p:cNvSpPr/>
          <p:nvPr/>
        </p:nvSpPr>
        <p:spPr>
          <a:xfrm>
            <a:off x="6312173" y="4338174"/>
            <a:ext cx="612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92509" y="300780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63" y="802650"/>
            <a:ext cx="1440000" cy="2560000"/>
          </a:xfrm>
          <a:prstGeom prst="rect">
            <a:avLst/>
          </a:prstGeom>
        </p:spPr>
      </p:pic>
      <p:sp>
        <p:nvSpPr>
          <p:cNvPr id="81" name="모서리가 둥근 직사각형 80"/>
          <p:cNvSpPr/>
          <p:nvPr/>
        </p:nvSpPr>
        <p:spPr>
          <a:xfrm>
            <a:off x="2053737" y="75838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21" y="797981"/>
            <a:ext cx="1440000" cy="2560000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3782770" y="77217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02104" y="329379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92509" y="356528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2509" y="377927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278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71" y="836712"/>
            <a:ext cx="1567197" cy="27861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" y="754218"/>
            <a:ext cx="2839328" cy="50408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92" y="853288"/>
            <a:ext cx="1548000" cy="2752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93287"/>
              </p:ext>
            </p:extLst>
          </p:nvPr>
        </p:nvGraphicFramePr>
        <p:xfrm>
          <a:off x="7973856" y="188640"/>
          <a:ext cx="1932331" cy="33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변경할 휴대전화인증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회원가입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화면 참고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성명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국적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성별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생년월일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＂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은 회원정보값으로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셋팅합니다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수정불가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</a:t>
                      </a:r>
                      <a:b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새창으로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부모창의 정보들이 그대로 삽입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인증번호외에는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수정 및 입력 불가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완료시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변경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변경완료로 변경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비밀번호를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이메일을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주소를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검색으로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수정필요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SMS, PUSH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수신 여부를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회원정보를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287931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0923897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0365182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13610493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회원 정보 수정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회원정보수정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회원정보수정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496632" y="429309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2367810" y="191684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360712" y="220488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128480" y="249289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2375650" y="285293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848528" y="364502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4" name="모서리가 둥근 직사각형 223"/>
          <p:cNvSpPr/>
          <p:nvPr/>
        </p:nvSpPr>
        <p:spPr>
          <a:xfrm>
            <a:off x="3224808" y="83096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793" y="3699902"/>
            <a:ext cx="1548000" cy="2753434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5527332" y="82997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218168" y="369990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30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1"/>
          <a:stretch/>
        </p:blipFill>
        <p:spPr>
          <a:xfrm>
            <a:off x="71696" y="801336"/>
            <a:ext cx="2407952" cy="529196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83870"/>
              </p:ext>
            </p:extLst>
          </p:nvPr>
        </p:nvGraphicFramePr>
        <p:xfrm>
          <a:off x="7973856" y="188640"/>
          <a:ext cx="1932331" cy="322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매매단지를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버튼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invisible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매매단지 및 매매상사를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기타소속을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미사용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버튼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invisible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종사자번호를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입력한 종사자번호에 대한 정합성 여부를 체크합니다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.(KFC DATA I/F)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정보를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287931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0923897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0365182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13610493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회원 정보 수정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회원정보수정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회원정보수정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280608" y="566124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887843" y="310915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887843" y="277436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887843" y="349416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884720" y="385972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모서리가 둥근 사각형 설명선 98"/>
          <p:cNvSpPr/>
          <p:nvPr/>
        </p:nvSpPr>
        <p:spPr>
          <a:xfrm>
            <a:off x="2698560" y="5661248"/>
            <a:ext cx="1480632" cy="756000"/>
          </a:xfrm>
          <a:prstGeom prst="wedgeRoundRectCallout">
            <a:avLst>
              <a:gd name="adj1" fmla="val -124010"/>
              <a:gd name="adj2" fmla="val 23824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회원탈퇴버튼 제거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탈퇴는 별도 문의로 처리 필요</a:t>
            </a: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94" y="802650"/>
            <a:ext cx="1440000" cy="2560000"/>
          </a:xfrm>
          <a:prstGeom prst="rect">
            <a:avLst/>
          </a:prstGeom>
        </p:spPr>
      </p:pic>
      <p:sp>
        <p:nvSpPr>
          <p:cNvPr id="101" name="모서리가 둥근 직사각형 100"/>
          <p:cNvSpPr/>
          <p:nvPr/>
        </p:nvSpPr>
        <p:spPr>
          <a:xfrm>
            <a:off x="2864768" y="75838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95" y="797981"/>
            <a:ext cx="1440000" cy="2560000"/>
          </a:xfrm>
          <a:prstGeom prst="rect">
            <a:avLst/>
          </a:prstGeom>
        </p:spPr>
      </p:pic>
      <p:sp>
        <p:nvSpPr>
          <p:cNvPr id="105" name="모서리가 둥근 직사각형 104"/>
          <p:cNvSpPr/>
          <p:nvPr/>
        </p:nvSpPr>
        <p:spPr>
          <a:xfrm>
            <a:off x="4448944" y="77217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18" y="798603"/>
            <a:ext cx="1440000" cy="2561333"/>
          </a:xfrm>
          <a:prstGeom prst="rect">
            <a:avLst/>
          </a:prstGeom>
        </p:spPr>
      </p:pic>
      <p:sp>
        <p:nvSpPr>
          <p:cNvPr id="107" name="모서리가 둥근 직사각형 106"/>
          <p:cNvSpPr/>
          <p:nvPr/>
        </p:nvSpPr>
        <p:spPr>
          <a:xfrm>
            <a:off x="6079131" y="75838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8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3599" y="1027743"/>
            <a:ext cx="7689850" cy="136683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200" b="1" dirty="0" smtClean="0">
                <a:solidFill>
                  <a:schemeClr val="bg1"/>
                </a:solidFill>
              </a:rPr>
              <a:t>                  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내차사기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4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37899" y="884445"/>
            <a:ext cx="2386901" cy="4329374"/>
            <a:chOff x="5537899" y="884445"/>
            <a:chExt cx="2386901" cy="432937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7899" y="884445"/>
              <a:ext cx="2363888" cy="41695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899" y="3475283"/>
              <a:ext cx="2386901" cy="173853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6" y="852141"/>
            <a:ext cx="3193607" cy="5425284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809576"/>
              </p:ext>
            </p:extLst>
          </p:nvPr>
        </p:nvGraphicFramePr>
        <p:xfrm>
          <a:off x="7973856" y="188640"/>
          <a:ext cx="1932331" cy="470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검색할 차량을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퀵검색은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제조사→모델→세부모델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순으로 선택 또는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조건을 선택하면 바로 하단의 매물 정보가 변경됩니다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검색 텍스트는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자동완성을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지원합니다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sliding.(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상세검색창을 활성화합니다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(1)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최대가격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매물가격에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대한 범위설정으로 단위는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만원임</a:t>
                      </a:r>
                      <a:endParaRPr lang="ko-KR" altLang="en-US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→ 범위는 최소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만원부터 최대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억임</a:t>
                      </a:r>
                      <a:endParaRPr lang="ko-KR" altLang="en-US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(2)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주행거리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단위는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Km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임로써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범위는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1000Km~300000Km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임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(3)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국외산구분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국산과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수입차를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→ 모두 선택은 가능하나 모두 해제는 불가능함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(4)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차량코드의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제조사 값을 참고하여 목록을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만듬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(KFC Data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연동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(5)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차량코드의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제조사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 값을 참고하여 목록을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만듬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(KFC Data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연동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(6)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세부모델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차량코드의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제조사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세부모델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값을 참고하여 목록을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만듬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(KFC Data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연동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(7)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연식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현재년도부터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년전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연식까지 선택가능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(8)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색상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"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검정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흰색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은색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기타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"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 표기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(9)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지역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18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개시도 및 지역으로 선택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시도 및 지역은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KFC Data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연동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(10)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매매단지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공통코드값을 참고하여 목록으로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만듬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(KFC Data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연동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sliding.(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매물조회에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방법선택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리스트보기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앨범보기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앨범인 경우에는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한화면에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건의 매물이 조회되며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리스트인 경우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건씩 보여집니다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sliding.(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정렬방식을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높은가격순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낮은가격순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주행거리순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기본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정렬방식은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인증중고차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딜러물건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개인물건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높은가격순으로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조회됩니다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sliding.(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이미지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상세조회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매물상세조회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찜하기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관심매물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등록을 하는 기능입니다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찜하기가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완료된 매물은 하트는 흰색공백에서 빨간색이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꽉찬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이미지로 변경됨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하단으로 매물을 스크롤하면서 내려간 상태에서 처음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최상단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으로 돌아가고자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할때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클릭합니다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계속화면에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노출됩니다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내차사기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내차사기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고객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또는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매입딜러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이 중고차를 구매하기 위해 매물을 조회하는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기능화면입니다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8532" y="141279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8532" y="177283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936792" y="177281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004158" y="180590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5313" y="254998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085619" y="390243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9914"/>
              </p:ext>
            </p:extLst>
          </p:nvPr>
        </p:nvGraphicFramePr>
        <p:xfrm>
          <a:off x="3362366" y="879256"/>
          <a:ext cx="2052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sliding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퀵검색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조건선택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144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1" y="1325528"/>
            <a:ext cx="1080000" cy="1166170"/>
          </a:xfrm>
          <a:prstGeom prst="rect">
            <a:avLst/>
          </a:prstGeom>
        </p:spPr>
      </p:pic>
      <p:sp>
        <p:nvSpPr>
          <p:cNvPr id="63" name="모서리가 둥근 직사각형 62"/>
          <p:cNvSpPr/>
          <p:nvPr/>
        </p:nvSpPr>
        <p:spPr>
          <a:xfrm>
            <a:off x="3399304" y="90108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28" y="1469776"/>
            <a:ext cx="864000" cy="1093929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4600660" y="1570834"/>
            <a:ext cx="720000" cy="216000"/>
          </a:xfrm>
          <a:prstGeom prst="roundRect">
            <a:avLst/>
          </a:prstGeom>
          <a:solidFill>
            <a:schemeClr val="bg1">
              <a:alpha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b="1" smtClean="0">
                <a:solidFill>
                  <a:schemeClr val="tx1"/>
                </a:solidFill>
              </a:rPr>
              <a:t>제조사</a:t>
            </a:r>
            <a:endParaRPr lang="ko-KR" alt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600660" y="1877904"/>
            <a:ext cx="720000" cy="216000"/>
          </a:xfrm>
          <a:prstGeom prst="roundRect">
            <a:avLst/>
          </a:prstGeom>
          <a:solidFill>
            <a:schemeClr val="bg1">
              <a:alpha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b="1" smtClean="0">
                <a:solidFill>
                  <a:schemeClr val="tx1"/>
                </a:solidFill>
              </a:rPr>
              <a:t>모델</a:t>
            </a:r>
            <a:endParaRPr lang="ko-KR" alt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600660" y="2184974"/>
            <a:ext cx="720000" cy="216000"/>
          </a:xfrm>
          <a:prstGeom prst="roundRect">
            <a:avLst/>
          </a:prstGeom>
          <a:solidFill>
            <a:schemeClr val="bg1">
              <a:alpha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</a:rPr>
              <a:t>세부모델</a:t>
            </a:r>
            <a:endParaRPr lang="ko-KR" alt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500863" y="85214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03547"/>
              </p:ext>
            </p:extLst>
          </p:nvPr>
        </p:nvGraphicFramePr>
        <p:xfrm>
          <a:off x="3353584" y="2780928"/>
          <a:ext cx="2052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sliding</a:t>
                      </a:r>
                      <a:endParaRPr lang="ko-KR" altLang="en-US" sz="8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매물조회방법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144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72" name="모서리가 둥근 직사각형 71"/>
          <p:cNvSpPr/>
          <p:nvPr/>
        </p:nvSpPr>
        <p:spPr>
          <a:xfrm>
            <a:off x="3375700" y="279458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797" y="3221180"/>
            <a:ext cx="578329" cy="21600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200" y="3232178"/>
            <a:ext cx="504825" cy="20955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9961" y="3475283"/>
            <a:ext cx="792000" cy="811041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8944" y="3475283"/>
            <a:ext cx="733337" cy="811041"/>
          </a:xfrm>
          <a:prstGeom prst="rect">
            <a:avLst/>
          </a:prstGeom>
        </p:spPr>
      </p:pic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921864"/>
              </p:ext>
            </p:extLst>
          </p:nvPr>
        </p:nvGraphicFramePr>
        <p:xfrm>
          <a:off x="3362366" y="4941111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선택한 매물을 관심차량으로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찜하기를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80" name="모서리가 둥근 직사각형 79"/>
          <p:cNvSpPr/>
          <p:nvPr/>
        </p:nvSpPr>
        <p:spPr>
          <a:xfrm>
            <a:off x="3381673" y="4957907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hlinkClick r:id="" action="ppaction://noaction"/>
          </p:cNvPr>
          <p:cNvSpPr/>
          <p:nvPr/>
        </p:nvSpPr>
        <p:spPr>
          <a:xfrm>
            <a:off x="3636647" y="5692309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2" name="직사각형 81">
            <a:hlinkClick r:id="" action="ppaction://noaction"/>
          </p:cNvPr>
          <p:cNvSpPr/>
          <p:nvPr/>
        </p:nvSpPr>
        <p:spPr>
          <a:xfrm>
            <a:off x="4408168" y="5692309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559885" y="554830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883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57373"/>
              </p:ext>
            </p:extLst>
          </p:nvPr>
        </p:nvGraphicFramePr>
        <p:xfrm>
          <a:off x="6609328" y="798299"/>
          <a:ext cx="1296000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432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1908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946" y="1032208"/>
            <a:ext cx="1125374" cy="2003384"/>
          </a:xfrm>
          <a:prstGeom prst="rect">
            <a:avLst/>
          </a:prstGeom>
        </p:spPr>
      </p:pic>
      <p:sp>
        <p:nvSpPr>
          <p:cNvPr id="14" name="순서도: 문서 4"/>
          <p:cNvSpPr/>
          <p:nvPr/>
        </p:nvSpPr>
        <p:spPr>
          <a:xfrm rot="10800000">
            <a:off x="1879300" y="797516"/>
            <a:ext cx="1188000" cy="5624378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50"/>
              <a:gd name="connsiteY0" fmla="*/ 0 h 21581"/>
              <a:gd name="connsiteX1" fmla="*/ 21600 w 21750"/>
              <a:gd name="connsiteY1" fmla="*/ 0 h 21581"/>
              <a:gd name="connsiteX2" fmla="*/ 21750 w 21750"/>
              <a:gd name="connsiteY2" fmla="*/ 19003 h 21581"/>
              <a:gd name="connsiteX3" fmla="*/ 0 w 21750"/>
              <a:gd name="connsiteY3" fmla="*/ 20172 h 21581"/>
              <a:gd name="connsiteX4" fmla="*/ 0 w 21750"/>
              <a:gd name="connsiteY4" fmla="*/ 0 h 21581"/>
              <a:gd name="connsiteX0" fmla="*/ 0 w 21750"/>
              <a:gd name="connsiteY0" fmla="*/ 0 h 21542"/>
              <a:gd name="connsiteX1" fmla="*/ 21600 w 21750"/>
              <a:gd name="connsiteY1" fmla="*/ 0 h 21542"/>
              <a:gd name="connsiteX2" fmla="*/ 21750 w 21750"/>
              <a:gd name="connsiteY2" fmla="*/ 19003 h 21542"/>
              <a:gd name="connsiteX3" fmla="*/ 0 w 21750"/>
              <a:gd name="connsiteY3" fmla="*/ 20172 h 21542"/>
              <a:gd name="connsiteX4" fmla="*/ 0 w 21750"/>
              <a:gd name="connsiteY4" fmla="*/ 0 h 21542"/>
              <a:gd name="connsiteX0" fmla="*/ 0 w 21750"/>
              <a:gd name="connsiteY0" fmla="*/ 0 h 21514"/>
              <a:gd name="connsiteX1" fmla="*/ 21600 w 21750"/>
              <a:gd name="connsiteY1" fmla="*/ 0 h 21514"/>
              <a:gd name="connsiteX2" fmla="*/ 21750 w 21750"/>
              <a:gd name="connsiteY2" fmla="*/ 19003 h 21514"/>
              <a:gd name="connsiteX3" fmla="*/ 0 w 21750"/>
              <a:gd name="connsiteY3" fmla="*/ 20172 h 21514"/>
              <a:gd name="connsiteX4" fmla="*/ 0 w 21750"/>
              <a:gd name="connsiteY4" fmla="*/ 0 h 21514"/>
              <a:gd name="connsiteX0" fmla="*/ 0 w 21600"/>
              <a:gd name="connsiteY0" fmla="*/ 0 h 21985"/>
              <a:gd name="connsiteX1" fmla="*/ 21600 w 21600"/>
              <a:gd name="connsiteY1" fmla="*/ 0 h 21985"/>
              <a:gd name="connsiteX2" fmla="*/ 21600 w 21600"/>
              <a:gd name="connsiteY2" fmla="*/ 21045 h 21985"/>
              <a:gd name="connsiteX3" fmla="*/ 0 w 21600"/>
              <a:gd name="connsiteY3" fmla="*/ 20172 h 21985"/>
              <a:gd name="connsiteX4" fmla="*/ 0 w 21600"/>
              <a:gd name="connsiteY4" fmla="*/ 0 h 21985"/>
              <a:gd name="connsiteX0" fmla="*/ 0 w 21600"/>
              <a:gd name="connsiteY0" fmla="*/ 0 h 21096"/>
              <a:gd name="connsiteX1" fmla="*/ 21600 w 21600"/>
              <a:gd name="connsiteY1" fmla="*/ 0 h 21096"/>
              <a:gd name="connsiteX2" fmla="*/ 21600 w 21600"/>
              <a:gd name="connsiteY2" fmla="*/ 21045 h 21096"/>
              <a:gd name="connsiteX3" fmla="*/ 0 w 21600"/>
              <a:gd name="connsiteY3" fmla="*/ 20172 h 21096"/>
              <a:gd name="connsiteX4" fmla="*/ 0 w 21600"/>
              <a:gd name="connsiteY4" fmla="*/ 0 h 21096"/>
              <a:gd name="connsiteX0" fmla="*/ 0 w 21600"/>
              <a:gd name="connsiteY0" fmla="*/ 13151 h 34247"/>
              <a:gd name="connsiteX1" fmla="*/ 21525 w 21600"/>
              <a:gd name="connsiteY1" fmla="*/ 0 h 34247"/>
              <a:gd name="connsiteX2" fmla="*/ 21600 w 21600"/>
              <a:gd name="connsiteY2" fmla="*/ 34196 h 34247"/>
              <a:gd name="connsiteX3" fmla="*/ 0 w 21600"/>
              <a:gd name="connsiteY3" fmla="*/ 33323 h 34247"/>
              <a:gd name="connsiteX4" fmla="*/ 0 w 21600"/>
              <a:gd name="connsiteY4" fmla="*/ 13151 h 34247"/>
              <a:gd name="connsiteX0" fmla="*/ 0 w 21675"/>
              <a:gd name="connsiteY0" fmla="*/ 60 h 34247"/>
              <a:gd name="connsiteX1" fmla="*/ 21600 w 21675"/>
              <a:gd name="connsiteY1" fmla="*/ 0 h 34247"/>
              <a:gd name="connsiteX2" fmla="*/ 21675 w 21675"/>
              <a:gd name="connsiteY2" fmla="*/ 34196 h 34247"/>
              <a:gd name="connsiteX3" fmla="*/ 75 w 21675"/>
              <a:gd name="connsiteY3" fmla="*/ 33323 h 34247"/>
              <a:gd name="connsiteX4" fmla="*/ 0 w 21675"/>
              <a:gd name="connsiteY4" fmla="*/ 60 h 34247"/>
              <a:gd name="connsiteX0" fmla="*/ 0 w 21675"/>
              <a:gd name="connsiteY0" fmla="*/ 60 h 34370"/>
              <a:gd name="connsiteX1" fmla="*/ 21600 w 21675"/>
              <a:gd name="connsiteY1" fmla="*/ 0 h 34370"/>
              <a:gd name="connsiteX2" fmla="*/ 21675 w 21675"/>
              <a:gd name="connsiteY2" fmla="*/ 34196 h 34370"/>
              <a:gd name="connsiteX3" fmla="*/ 75 w 21675"/>
              <a:gd name="connsiteY3" fmla="*/ 33323 h 34370"/>
              <a:gd name="connsiteX4" fmla="*/ 0 w 21675"/>
              <a:gd name="connsiteY4" fmla="*/ 60 h 34370"/>
              <a:gd name="connsiteX0" fmla="*/ 0 w 21675"/>
              <a:gd name="connsiteY0" fmla="*/ 60 h 34196"/>
              <a:gd name="connsiteX1" fmla="*/ 21600 w 21675"/>
              <a:gd name="connsiteY1" fmla="*/ 0 h 34196"/>
              <a:gd name="connsiteX2" fmla="*/ 21675 w 21675"/>
              <a:gd name="connsiteY2" fmla="*/ 34196 h 34196"/>
              <a:gd name="connsiteX3" fmla="*/ 75 w 21675"/>
              <a:gd name="connsiteY3" fmla="*/ 33323 h 34196"/>
              <a:gd name="connsiteX4" fmla="*/ 0 w 21675"/>
              <a:gd name="connsiteY4" fmla="*/ 60 h 34196"/>
              <a:gd name="connsiteX0" fmla="*/ 0 w 21675"/>
              <a:gd name="connsiteY0" fmla="*/ 60 h 34313"/>
              <a:gd name="connsiteX1" fmla="*/ 21600 w 21675"/>
              <a:gd name="connsiteY1" fmla="*/ 0 h 34313"/>
              <a:gd name="connsiteX2" fmla="*/ 21675 w 21675"/>
              <a:gd name="connsiteY2" fmla="*/ 34196 h 34313"/>
              <a:gd name="connsiteX3" fmla="*/ 75 w 21675"/>
              <a:gd name="connsiteY3" fmla="*/ 33323 h 34313"/>
              <a:gd name="connsiteX4" fmla="*/ 0 w 21675"/>
              <a:gd name="connsiteY4" fmla="*/ 60 h 34313"/>
              <a:gd name="connsiteX0" fmla="*/ 0 w 21675"/>
              <a:gd name="connsiteY0" fmla="*/ 60 h 34297"/>
              <a:gd name="connsiteX1" fmla="*/ 21600 w 21675"/>
              <a:gd name="connsiteY1" fmla="*/ 0 h 34297"/>
              <a:gd name="connsiteX2" fmla="*/ 21675 w 21675"/>
              <a:gd name="connsiteY2" fmla="*/ 34196 h 34297"/>
              <a:gd name="connsiteX3" fmla="*/ 75 w 21675"/>
              <a:gd name="connsiteY3" fmla="*/ 33323 h 34297"/>
              <a:gd name="connsiteX4" fmla="*/ 0 w 21675"/>
              <a:gd name="connsiteY4" fmla="*/ 60 h 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5" h="34297">
                <a:moveTo>
                  <a:pt x="0" y="60"/>
                </a:moveTo>
                <a:lnTo>
                  <a:pt x="21600" y="0"/>
                </a:lnTo>
                <a:cubicBezTo>
                  <a:pt x="21625" y="11399"/>
                  <a:pt x="21650" y="22797"/>
                  <a:pt x="21675" y="34196"/>
                </a:cubicBezTo>
                <a:cubicBezTo>
                  <a:pt x="9673" y="28372"/>
                  <a:pt x="10875" y="37073"/>
                  <a:pt x="75" y="33323"/>
                </a:cubicBezTo>
                <a:cubicBezTo>
                  <a:pt x="50" y="22235"/>
                  <a:pt x="25" y="11148"/>
                  <a:pt x="0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순서도: 문서 4"/>
          <p:cNvSpPr/>
          <p:nvPr/>
        </p:nvSpPr>
        <p:spPr>
          <a:xfrm>
            <a:off x="70076" y="805894"/>
            <a:ext cx="1764000" cy="56160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50"/>
              <a:gd name="connsiteY0" fmla="*/ 0 h 21581"/>
              <a:gd name="connsiteX1" fmla="*/ 21600 w 21750"/>
              <a:gd name="connsiteY1" fmla="*/ 0 h 21581"/>
              <a:gd name="connsiteX2" fmla="*/ 21750 w 21750"/>
              <a:gd name="connsiteY2" fmla="*/ 19003 h 21581"/>
              <a:gd name="connsiteX3" fmla="*/ 0 w 21750"/>
              <a:gd name="connsiteY3" fmla="*/ 20172 h 21581"/>
              <a:gd name="connsiteX4" fmla="*/ 0 w 21750"/>
              <a:gd name="connsiteY4" fmla="*/ 0 h 21581"/>
              <a:gd name="connsiteX0" fmla="*/ 0 w 21750"/>
              <a:gd name="connsiteY0" fmla="*/ 0 h 21542"/>
              <a:gd name="connsiteX1" fmla="*/ 21600 w 21750"/>
              <a:gd name="connsiteY1" fmla="*/ 0 h 21542"/>
              <a:gd name="connsiteX2" fmla="*/ 21750 w 21750"/>
              <a:gd name="connsiteY2" fmla="*/ 19003 h 21542"/>
              <a:gd name="connsiteX3" fmla="*/ 0 w 21750"/>
              <a:gd name="connsiteY3" fmla="*/ 20172 h 21542"/>
              <a:gd name="connsiteX4" fmla="*/ 0 w 21750"/>
              <a:gd name="connsiteY4" fmla="*/ 0 h 21542"/>
              <a:gd name="connsiteX0" fmla="*/ 0 w 21750"/>
              <a:gd name="connsiteY0" fmla="*/ 0 h 21514"/>
              <a:gd name="connsiteX1" fmla="*/ 21600 w 21750"/>
              <a:gd name="connsiteY1" fmla="*/ 0 h 21514"/>
              <a:gd name="connsiteX2" fmla="*/ 21750 w 21750"/>
              <a:gd name="connsiteY2" fmla="*/ 19003 h 21514"/>
              <a:gd name="connsiteX3" fmla="*/ 0 w 21750"/>
              <a:gd name="connsiteY3" fmla="*/ 20172 h 21514"/>
              <a:gd name="connsiteX4" fmla="*/ 0 w 21750"/>
              <a:gd name="connsiteY4" fmla="*/ 0 h 21514"/>
              <a:gd name="connsiteX0" fmla="*/ 0 w 21600"/>
              <a:gd name="connsiteY0" fmla="*/ 0 h 21985"/>
              <a:gd name="connsiteX1" fmla="*/ 21600 w 21600"/>
              <a:gd name="connsiteY1" fmla="*/ 0 h 21985"/>
              <a:gd name="connsiteX2" fmla="*/ 21600 w 21600"/>
              <a:gd name="connsiteY2" fmla="*/ 21045 h 21985"/>
              <a:gd name="connsiteX3" fmla="*/ 0 w 21600"/>
              <a:gd name="connsiteY3" fmla="*/ 20172 h 21985"/>
              <a:gd name="connsiteX4" fmla="*/ 0 w 21600"/>
              <a:gd name="connsiteY4" fmla="*/ 0 h 21985"/>
              <a:gd name="connsiteX0" fmla="*/ 0 w 21600"/>
              <a:gd name="connsiteY0" fmla="*/ 0 h 21096"/>
              <a:gd name="connsiteX1" fmla="*/ 21600 w 21600"/>
              <a:gd name="connsiteY1" fmla="*/ 0 h 21096"/>
              <a:gd name="connsiteX2" fmla="*/ 21600 w 21600"/>
              <a:gd name="connsiteY2" fmla="*/ 21045 h 21096"/>
              <a:gd name="connsiteX3" fmla="*/ 0 w 21600"/>
              <a:gd name="connsiteY3" fmla="*/ 20172 h 21096"/>
              <a:gd name="connsiteX4" fmla="*/ 0 w 21600"/>
              <a:gd name="connsiteY4" fmla="*/ 0 h 21096"/>
              <a:gd name="connsiteX0" fmla="*/ 0 w 21600"/>
              <a:gd name="connsiteY0" fmla="*/ 13151 h 34247"/>
              <a:gd name="connsiteX1" fmla="*/ 21525 w 21600"/>
              <a:gd name="connsiteY1" fmla="*/ 0 h 34247"/>
              <a:gd name="connsiteX2" fmla="*/ 21600 w 21600"/>
              <a:gd name="connsiteY2" fmla="*/ 34196 h 34247"/>
              <a:gd name="connsiteX3" fmla="*/ 0 w 21600"/>
              <a:gd name="connsiteY3" fmla="*/ 33323 h 34247"/>
              <a:gd name="connsiteX4" fmla="*/ 0 w 21600"/>
              <a:gd name="connsiteY4" fmla="*/ 13151 h 34247"/>
              <a:gd name="connsiteX0" fmla="*/ 0 w 21675"/>
              <a:gd name="connsiteY0" fmla="*/ 60 h 34247"/>
              <a:gd name="connsiteX1" fmla="*/ 21600 w 21675"/>
              <a:gd name="connsiteY1" fmla="*/ 0 h 34247"/>
              <a:gd name="connsiteX2" fmla="*/ 21675 w 21675"/>
              <a:gd name="connsiteY2" fmla="*/ 34196 h 34247"/>
              <a:gd name="connsiteX3" fmla="*/ 75 w 21675"/>
              <a:gd name="connsiteY3" fmla="*/ 33323 h 34247"/>
              <a:gd name="connsiteX4" fmla="*/ 0 w 21675"/>
              <a:gd name="connsiteY4" fmla="*/ 60 h 34247"/>
              <a:gd name="connsiteX0" fmla="*/ 0 w 21675"/>
              <a:gd name="connsiteY0" fmla="*/ 60 h 34370"/>
              <a:gd name="connsiteX1" fmla="*/ 21600 w 21675"/>
              <a:gd name="connsiteY1" fmla="*/ 0 h 34370"/>
              <a:gd name="connsiteX2" fmla="*/ 21675 w 21675"/>
              <a:gd name="connsiteY2" fmla="*/ 34196 h 34370"/>
              <a:gd name="connsiteX3" fmla="*/ 75 w 21675"/>
              <a:gd name="connsiteY3" fmla="*/ 33323 h 34370"/>
              <a:gd name="connsiteX4" fmla="*/ 0 w 21675"/>
              <a:gd name="connsiteY4" fmla="*/ 60 h 34370"/>
              <a:gd name="connsiteX0" fmla="*/ 0 w 21675"/>
              <a:gd name="connsiteY0" fmla="*/ 60 h 34196"/>
              <a:gd name="connsiteX1" fmla="*/ 21600 w 21675"/>
              <a:gd name="connsiteY1" fmla="*/ 0 h 34196"/>
              <a:gd name="connsiteX2" fmla="*/ 21675 w 21675"/>
              <a:gd name="connsiteY2" fmla="*/ 34196 h 34196"/>
              <a:gd name="connsiteX3" fmla="*/ 75 w 21675"/>
              <a:gd name="connsiteY3" fmla="*/ 33323 h 34196"/>
              <a:gd name="connsiteX4" fmla="*/ 0 w 21675"/>
              <a:gd name="connsiteY4" fmla="*/ 60 h 34196"/>
              <a:gd name="connsiteX0" fmla="*/ 0 w 21675"/>
              <a:gd name="connsiteY0" fmla="*/ 60 h 34313"/>
              <a:gd name="connsiteX1" fmla="*/ 21600 w 21675"/>
              <a:gd name="connsiteY1" fmla="*/ 0 h 34313"/>
              <a:gd name="connsiteX2" fmla="*/ 21675 w 21675"/>
              <a:gd name="connsiteY2" fmla="*/ 34196 h 34313"/>
              <a:gd name="connsiteX3" fmla="*/ 75 w 21675"/>
              <a:gd name="connsiteY3" fmla="*/ 33323 h 34313"/>
              <a:gd name="connsiteX4" fmla="*/ 0 w 21675"/>
              <a:gd name="connsiteY4" fmla="*/ 60 h 34313"/>
              <a:gd name="connsiteX0" fmla="*/ 0 w 21675"/>
              <a:gd name="connsiteY0" fmla="*/ 60 h 34297"/>
              <a:gd name="connsiteX1" fmla="*/ 21600 w 21675"/>
              <a:gd name="connsiteY1" fmla="*/ 0 h 34297"/>
              <a:gd name="connsiteX2" fmla="*/ 21675 w 21675"/>
              <a:gd name="connsiteY2" fmla="*/ 34196 h 34297"/>
              <a:gd name="connsiteX3" fmla="*/ 75 w 21675"/>
              <a:gd name="connsiteY3" fmla="*/ 33323 h 34297"/>
              <a:gd name="connsiteX4" fmla="*/ 0 w 21675"/>
              <a:gd name="connsiteY4" fmla="*/ 60 h 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5" h="34297">
                <a:moveTo>
                  <a:pt x="0" y="60"/>
                </a:moveTo>
                <a:lnTo>
                  <a:pt x="21600" y="0"/>
                </a:lnTo>
                <a:cubicBezTo>
                  <a:pt x="21625" y="11399"/>
                  <a:pt x="21650" y="22797"/>
                  <a:pt x="21675" y="34196"/>
                </a:cubicBezTo>
                <a:cubicBezTo>
                  <a:pt x="9673" y="28372"/>
                  <a:pt x="10875" y="37073"/>
                  <a:pt x="75" y="33323"/>
                </a:cubicBezTo>
                <a:cubicBezTo>
                  <a:pt x="50" y="22235"/>
                  <a:pt x="25" y="11148"/>
                  <a:pt x="0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7" y="816333"/>
            <a:ext cx="1783643" cy="31642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" y="3697726"/>
            <a:ext cx="1783644" cy="2345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763" y="1246972"/>
            <a:ext cx="1171690" cy="19180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764" y="2923171"/>
            <a:ext cx="1171690" cy="1549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204" y="4460461"/>
            <a:ext cx="1166057" cy="134913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2812" y="5794656"/>
            <a:ext cx="1177323" cy="642176"/>
          </a:xfrm>
          <a:prstGeom prst="rect">
            <a:avLst/>
          </a:prstGeom>
        </p:spPr>
      </p:pic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050614"/>
              </p:ext>
            </p:extLst>
          </p:nvPr>
        </p:nvGraphicFramePr>
        <p:xfrm>
          <a:off x="5257508" y="803814"/>
          <a:ext cx="1296000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432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1908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매물상세조회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(1)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내차사기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매물상세조회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선택한 매물의 사진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제원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보장서비스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시세 등을 조회하는 화면입니다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659573"/>
              </p:ext>
            </p:extLst>
          </p:nvPr>
        </p:nvGraphicFramePr>
        <p:xfrm>
          <a:off x="7973856" y="188640"/>
          <a:ext cx="1932331" cy="36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화살표에 방향에 따라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(1/10)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이미지 순번이 변경되면서 해당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이미지를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제휴된 보험사사이트를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제휴 사이트 링크 향후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제공예정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BNK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호출시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금융연동을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위해 차량정보를 전달합니다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Data I/F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항목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“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매물번호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차량번호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주행거리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구매차량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차량가격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차량연식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변속기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매매상사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bnk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사이트 링크 향후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제공예정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보장서비스를 아이콘형태로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헛걸음보장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환불보장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보증기간연장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무상점검보장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아이콘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보장서비스에 대한 자세한 설명을 팝업화면으로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글이 들어갈 컨텐츠는 별도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제공예정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허위매물 신고를 위한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단 판매자가 개인인 경우는 신고가 불가합니다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정식종사자가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아닌경우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관심차량등록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찜하기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으로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찜하기로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명칭을 변경하고 매물이미지에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하트표시가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변경됩니다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BNK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시세를 그래프 표현</a:t>
                      </a: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[BNK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최소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최대값 연결하여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BAR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형태 표시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표준시세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산정값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별도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표연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타사시세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최소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최대값 연결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BAR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형태 표시 </a:t>
                      </a: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허위매물 신고를 저장합니다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허위매물 여부 확인 및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보상진행을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관리자는 오프라인으로 매물 및 민원진행상태를 관리합니다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65248" y="158316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680" y="286578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63761" y="241204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63413" y="240796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44940" y="319286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32179" y="324653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3148" y="353442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42402" y="104501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651806"/>
              </p:ext>
            </p:extLst>
          </p:nvPr>
        </p:nvGraphicFramePr>
        <p:xfrm>
          <a:off x="3156991" y="2420888"/>
          <a:ext cx="2052000" cy="14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헛걸음보상서비스 이용안내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1116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5" name="모서리가 둥근 직사각형 44"/>
          <p:cNvSpPr/>
          <p:nvPr/>
        </p:nvSpPr>
        <p:spPr>
          <a:xfrm>
            <a:off x="3176298" y="243768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0595" y="2818367"/>
            <a:ext cx="1692000" cy="100033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 rot="20719024">
            <a:off x="3717932" y="3137169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Britannic Bold" panose="020B0903060703020204" pitchFamily="34" charset="0"/>
                <a:ea typeface="+mn-ea"/>
              </a:rPr>
              <a:t>Sample</a:t>
            </a:r>
            <a:endParaRPr lang="ko-KR" altLang="en-US" sz="1600" dirty="0" smtClean="0">
              <a:solidFill>
                <a:srgbClr val="FF0000"/>
              </a:solidFill>
              <a:latin typeface="Britannic Bold" panose="020B0903060703020204" pitchFamily="34" charset="0"/>
              <a:ea typeface="+mn-ea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021260"/>
              </p:ext>
            </p:extLst>
          </p:nvPr>
        </p:nvGraphicFramePr>
        <p:xfrm>
          <a:off x="3156991" y="4058324"/>
          <a:ext cx="2052000" cy="6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환불보장서비스 이용안내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………………..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7" name="모서리가 둥근 직사각형 46"/>
          <p:cNvSpPr/>
          <p:nvPr/>
        </p:nvSpPr>
        <p:spPr>
          <a:xfrm>
            <a:off x="3176298" y="407389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22034"/>
              </p:ext>
            </p:extLst>
          </p:nvPr>
        </p:nvGraphicFramePr>
        <p:xfrm>
          <a:off x="3156991" y="4733806"/>
          <a:ext cx="2052000" cy="6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보증기간연장서비스 이용안내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………………..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53" name="모서리가 둥근 직사각형 52"/>
          <p:cNvSpPr/>
          <p:nvPr/>
        </p:nvSpPr>
        <p:spPr>
          <a:xfrm>
            <a:off x="3176298" y="4743469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952447"/>
              </p:ext>
            </p:extLst>
          </p:nvPr>
        </p:nvGraphicFramePr>
        <p:xfrm>
          <a:off x="3158265" y="5409288"/>
          <a:ext cx="2052000" cy="6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무상점검서비스 이용안내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………………..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55" name="모서리가 둥근 직사각형 54"/>
          <p:cNvSpPr/>
          <p:nvPr/>
        </p:nvSpPr>
        <p:spPr>
          <a:xfrm>
            <a:off x="3177572" y="542608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557422"/>
              </p:ext>
            </p:extLst>
          </p:nvPr>
        </p:nvGraphicFramePr>
        <p:xfrm>
          <a:off x="3143400" y="806698"/>
          <a:ext cx="2052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57" name="모서리가 둥근 직사각형 56"/>
          <p:cNvSpPr/>
          <p:nvPr/>
        </p:nvSpPr>
        <p:spPr>
          <a:xfrm>
            <a:off x="3170384" y="82349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3758" y="1036260"/>
            <a:ext cx="1590247" cy="114617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 rot="20719024">
            <a:off x="3613956" y="139880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Britannic Bold" panose="020B0903060703020204" pitchFamily="34" charset="0"/>
                <a:ea typeface="+mn-ea"/>
              </a:rPr>
              <a:t>Sample</a:t>
            </a:r>
            <a:endParaRPr lang="ko-KR" altLang="en-US" sz="1600" dirty="0" smtClean="0">
              <a:solidFill>
                <a:srgbClr val="FF0000"/>
              </a:solidFill>
              <a:latin typeface="Britannic Bold" panose="020B0903060703020204" pitchFamily="34" charset="0"/>
              <a:ea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76815" y="82061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7512" y="1085327"/>
            <a:ext cx="1080000" cy="190937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 rot="20719024">
            <a:off x="5449923" y="1755063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Britannic Bold" panose="020B0903060703020204" pitchFamily="34" charset="0"/>
                <a:ea typeface="+mn-ea"/>
              </a:rPr>
              <a:t>Sample</a:t>
            </a:r>
            <a:endParaRPr lang="ko-KR" altLang="en-US" sz="1600" dirty="0" smtClean="0">
              <a:solidFill>
                <a:srgbClr val="FF0000"/>
              </a:solidFill>
              <a:latin typeface="Britannic Bold" panose="020B0903060703020204" pitchFamily="34" charset="0"/>
              <a:ea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647983" y="80575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540026"/>
              </p:ext>
            </p:extLst>
          </p:nvPr>
        </p:nvGraphicFramePr>
        <p:xfrm>
          <a:off x="5265452" y="3190825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선택한 매물을 관심차량으로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찜하기를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73" name="모서리가 둥근 직사각형 72"/>
          <p:cNvSpPr/>
          <p:nvPr/>
        </p:nvSpPr>
        <p:spPr>
          <a:xfrm>
            <a:off x="5284759" y="320762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hlinkClick r:id="" action="ppaction://noaction"/>
          </p:cNvPr>
          <p:cNvSpPr/>
          <p:nvPr/>
        </p:nvSpPr>
        <p:spPr>
          <a:xfrm>
            <a:off x="5539733" y="3942023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75" name="직사각형 74">
            <a:hlinkClick r:id="" action="ppaction://noaction"/>
          </p:cNvPr>
          <p:cNvSpPr/>
          <p:nvPr/>
        </p:nvSpPr>
        <p:spPr>
          <a:xfrm>
            <a:off x="6311254" y="3942023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262920" y="236568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34667"/>
              </p:ext>
            </p:extLst>
          </p:nvPr>
        </p:nvGraphicFramePr>
        <p:xfrm>
          <a:off x="5257508" y="4486523"/>
          <a:ext cx="2052000" cy="11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허위매물로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신고하시겠습니까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더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나은 서비스와 민원 진행을 위해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관리자가 전화를 드립니다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79" name="모서리가 둥근 직사각형 78"/>
          <p:cNvSpPr/>
          <p:nvPr/>
        </p:nvSpPr>
        <p:spPr>
          <a:xfrm>
            <a:off x="5276815" y="4503319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hlinkClick r:id="" action="ppaction://noaction"/>
          </p:cNvPr>
          <p:cNvSpPr/>
          <p:nvPr/>
        </p:nvSpPr>
        <p:spPr>
          <a:xfrm>
            <a:off x="5531789" y="5237721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1" name="직사각형 80">
            <a:hlinkClick r:id="" action="ppaction://noaction"/>
          </p:cNvPr>
          <p:cNvSpPr/>
          <p:nvPr/>
        </p:nvSpPr>
        <p:spPr>
          <a:xfrm>
            <a:off x="6303310" y="5237721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531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순서도: 문서 4"/>
          <p:cNvSpPr/>
          <p:nvPr/>
        </p:nvSpPr>
        <p:spPr>
          <a:xfrm rot="10800000">
            <a:off x="1879300" y="797516"/>
            <a:ext cx="1188000" cy="5624378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50"/>
              <a:gd name="connsiteY0" fmla="*/ 0 h 21581"/>
              <a:gd name="connsiteX1" fmla="*/ 21600 w 21750"/>
              <a:gd name="connsiteY1" fmla="*/ 0 h 21581"/>
              <a:gd name="connsiteX2" fmla="*/ 21750 w 21750"/>
              <a:gd name="connsiteY2" fmla="*/ 19003 h 21581"/>
              <a:gd name="connsiteX3" fmla="*/ 0 w 21750"/>
              <a:gd name="connsiteY3" fmla="*/ 20172 h 21581"/>
              <a:gd name="connsiteX4" fmla="*/ 0 w 21750"/>
              <a:gd name="connsiteY4" fmla="*/ 0 h 21581"/>
              <a:gd name="connsiteX0" fmla="*/ 0 w 21750"/>
              <a:gd name="connsiteY0" fmla="*/ 0 h 21542"/>
              <a:gd name="connsiteX1" fmla="*/ 21600 w 21750"/>
              <a:gd name="connsiteY1" fmla="*/ 0 h 21542"/>
              <a:gd name="connsiteX2" fmla="*/ 21750 w 21750"/>
              <a:gd name="connsiteY2" fmla="*/ 19003 h 21542"/>
              <a:gd name="connsiteX3" fmla="*/ 0 w 21750"/>
              <a:gd name="connsiteY3" fmla="*/ 20172 h 21542"/>
              <a:gd name="connsiteX4" fmla="*/ 0 w 21750"/>
              <a:gd name="connsiteY4" fmla="*/ 0 h 21542"/>
              <a:gd name="connsiteX0" fmla="*/ 0 w 21750"/>
              <a:gd name="connsiteY0" fmla="*/ 0 h 21514"/>
              <a:gd name="connsiteX1" fmla="*/ 21600 w 21750"/>
              <a:gd name="connsiteY1" fmla="*/ 0 h 21514"/>
              <a:gd name="connsiteX2" fmla="*/ 21750 w 21750"/>
              <a:gd name="connsiteY2" fmla="*/ 19003 h 21514"/>
              <a:gd name="connsiteX3" fmla="*/ 0 w 21750"/>
              <a:gd name="connsiteY3" fmla="*/ 20172 h 21514"/>
              <a:gd name="connsiteX4" fmla="*/ 0 w 21750"/>
              <a:gd name="connsiteY4" fmla="*/ 0 h 21514"/>
              <a:gd name="connsiteX0" fmla="*/ 0 w 21600"/>
              <a:gd name="connsiteY0" fmla="*/ 0 h 21985"/>
              <a:gd name="connsiteX1" fmla="*/ 21600 w 21600"/>
              <a:gd name="connsiteY1" fmla="*/ 0 h 21985"/>
              <a:gd name="connsiteX2" fmla="*/ 21600 w 21600"/>
              <a:gd name="connsiteY2" fmla="*/ 21045 h 21985"/>
              <a:gd name="connsiteX3" fmla="*/ 0 w 21600"/>
              <a:gd name="connsiteY3" fmla="*/ 20172 h 21985"/>
              <a:gd name="connsiteX4" fmla="*/ 0 w 21600"/>
              <a:gd name="connsiteY4" fmla="*/ 0 h 21985"/>
              <a:gd name="connsiteX0" fmla="*/ 0 w 21600"/>
              <a:gd name="connsiteY0" fmla="*/ 0 h 21096"/>
              <a:gd name="connsiteX1" fmla="*/ 21600 w 21600"/>
              <a:gd name="connsiteY1" fmla="*/ 0 h 21096"/>
              <a:gd name="connsiteX2" fmla="*/ 21600 w 21600"/>
              <a:gd name="connsiteY2" fmla="*/ 21045 h 21096"/>
              <a:gd name="connsiteX3" fmla="*/ 0 w 21600"/>
              <a:gd name="connsiteY3" fmla="*/ 20172 h 21096"/>
              <a:gd name="connsiteX4" fmla="*/ 0 w 21600"/>
              <a:gd name="connsiteY4" fmla="*/ 0 h 21096"/>
              <a:gd name="connsiteX0" fmla="*/ 0 w 21600"/>
              <a:gd name="connsiteY0" fmla="*/ 13151 h 34247"/>
              <a:gd name="connsiteX1" fmla="*/ 21525 w 21600"/>
              <a:gd name="connsiteY1" fmla="*/ 0 h 34247"/>
              <a:gd name="connsiteX2" fmla="*/ 21600 w 21600"/>
              <a:gd name="connsiteY2" fmla="*/ 34196 h 34247"/>
              <a:gd name="connsiteX3" fmla="*/ 0 w 21600"/>
              <a:gd name="connsiteY3" fmla="*/ 33323 h 34247"/>
              <a:gd name="connsiteX4" fmla="*/ 0 w 21600"/>
              <a:gd name="connsiteY4" fmla="*/ 13151 h 34247"/>
              <a:gd name="connsiteX0" fmla="*/ 0 w 21675"/>
              <a:gd name="connsiteY0" fmla="*/ 60 h 34247"/>
              <a:gd name="connsiteX1" fmla="*/ 21600 w 21675"/>
              <a:gd name="connsiteY1" fmla="*/ 0 h 34247"/>
              <a:gd name="connsiteX2" fmla="*/ 21675 w 21675"/>
              <a:gd name="connsiteY2" fmla="*/ 34196 h 34247"/>
              <a:gd name="connsiteX3" fmla="*/ 75 w 21675"/>
              <a:gd name="connsiteY3" fmla="*/ 33323 h 34247"/>
              <a:gd name="connsiteX4" fmla="*/ 0 w 21675"/>
              <a:gd name="connsiteY4" fmla="*/ 60 h 34247"/>
              <a:gd name="connsiteX0" fmla="*/ 0 w 21675"/>
              <a:gd name="connsiteY0" fmla="*/ 60 h 34370"/>
              <a:gd name="connsiteX1" fmla="*/ 21600 w 21675"/>
              <a:gd name="connsiteY1" fmla="*/ 0 h 34370"/>
              <a:gd name="connsiteX2" fmla="*/ 21675 w 21675"/>
              <a:gd name="connsiteY2" fmla="*/ 34196 h 34370"/>
              <a:gd name="connsiteX3" fmla="*/ 75 w 21675"/>
              <a:gd name="connsiteY3" fmla="*/ 33323 h 34370"/>
              <a:gd name="connsiteX4" fmla="*/ 0 w 21675"/>
              <a:gd name="connsiteY4" fmla="*/ 60 h 34370"/>
              <a:gd name="connsiteX0" fmla="*/ 0 w 21675"/>
              <a:gd name="connsiteY0" fmla="*/ 60 h 34196"/>
              <a:gd name="connsiteX1" fmla="*/ 21600 w 21675"/>
              <a:gd name="connsiteY1" fmla="*/ 0 h 34196"/>
              <a:gd name="connsiteX2" fmla="*/ 21675 w 21675"/>
              <a:gd name="connsiteY2" fmla="*/ 34196 h 34196"/>
              <a:gd name="connsiteX3" fmla="*/ 75 w 21675"/>
              <a:gd name="connsiteY3" fmla="*/ 33323 h 34196"/>
              <a:gd name="connsiteX4" fmla="*/ 0 w 21675"/>
              <a:gd name="connsiteY4" fmla="*/ 60 h 34196"/>
              <a:gd name="connsiteX0" fmla="*/ 0 w 21675"/>
              <a:gd name="connsiteY0" fmla="*/ 60 h 34313"/>
              <a:gd name="connsiteX1" fmla="*/ 21600 w 21675"/>
              <a:gd name="connsiteY1" fmla="*/ 0 h 34313"/>
              <a:gd name="connsiteX2" fmla="*/ 21675 w 21675"/>
              <a:gd name="connsiteY2" fmla="*/ 34196 h 34313"/>
              <a:gd name="connsiteX3" fmla="*/ 75 w 21675"/>
              <a:gd name="connsiteY3" fmla="*/ 33323 h 34313"/>
              <a:gd name="connsiteX4" fmla="*/ 0 w 21675"/>
              <a:gd name="connsiteY4" fmla="*/ 60 h 34313"/>
              <a:gd name="connsiteX0" fmla="*/ 0 w 21675"/>
              <a:gd name="connsiteY0" fmla="*/ 60 h 34297"/>
              <a:gd name="connsiteX1" fmla="*/ 21600 w 21675"/>
              <a:gd name="connsiteY1" fmla="*/ 0 h 34297"/>
              <a:gd name="connsiteX2" fmla="*/ 21675 w 21675"/>
              <a:gd name="connsiteY2" fmla="*/ 34196 h 34297"/>
              <a:gd name="connsiteX3" fmla="*/ 75 w 21675"/>
              <a:gd name="connsiteY3" fmla="*/ 33323 h 34297"/>
              <a:gd name="connsiteX4" fmla="*/ 0 w 21675"/>
              <a:gd name="connsiteY4" fmla="*/ 60 h 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5" h="34297">
                <a:moveTo>
                  <a:pt x="0" y="60"/>
                </a:moveTo>
                <a:lnTo>
                  <a:pt x="21600" y="0"/>
                </a:lnTo>
                <a:cubicBezTo>
                  <a:pt x="21625" y="11399"/>
                  <a:pt x="21650" y="22797"/>
                  <a:pt x="21675" y="34196"/>
                </a:cubicBezTo>
                <a:cubicBezTo>
                  <a:pt x="9673" y="28372"/>
                  <a:pt x="10875" y="37073"/>
                  <a:pt x="75" y="33323"/>
                </a:cubicBezTo>
                <a:cubicBezTo>
                  <a:pt x="50" y="22235"/>
                  <a:pt x="25" y="11148"/>
                  <a:pt x="0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3" y="1246972"/>
            <a:ext cx="1171690" cy="191807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4" y="2923171"/>
            <a:ext cx="1171690" cy="154910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204" y="4460461"/>
            <a:ext cx="1166057" cy="134913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812" y="5794656"/>
            <a:ext cx="1177323" cy="64217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883915" y="1197362"/>
            <a:ext cx="1173345" cy="5183966"/>
          </a:xfrm>
          <a:prstGeom prst="rect">
            <a:avLst/>
          </a:prstGeom>
          <a:solidFill>
            <a:schemeClr val="tx1"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01620" y="1676050"/>
            <a:ext cx="216000" cy="12150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3396177" y="90649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순서도: 문서 4"/>
          <p:cNvSpPr/>
          <p:nvPr/>
        </p:nvSpPr>
        <p:spPr>
          <a:xfrm>
            <a:off x="70076" y="805894"/>
            <a:ext cx="1764000" cy="56160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50"/>
              <a:gd name="connsiteY0" fmla="*/ 0 h 21581"/>
              <a:gd name="connsiteX1" fmla="*/ 21600 w 21750"/>
              <a:gd name="connsiteY1" fmla="*/ 0 h 21581"/>
              <a:gd name="connsiteX2" fmla="*/ 21750 w 21750"/>
              <a:gd name="connsiteY2" fmla="*/ 19003 h 21581"/>
              <a:gd name="connsiteX3" fmla="*/ 0 w 21750"/>
              <a:gd name="connsiteY3" fmla="*/ 20172 h 21581"/>
              <a:gd name="connsiteX4" fmla="*/ 0 w 21750"/>
              <a:gd name="connsiteY4" fmla="*/ 0 h 21581"/>
              <a:gd name="connsiteX0" fmla="*/ 0 w 21750"/>
              <a:gd name="connsiteY0" fmla="*/ 0 h 21542"/>
              <a:gd name="connsiteX1" fmla="*/ 21600 w 21750"/>
              <a:gd name="connsiteY1" fmla="*/ 0 h 21542"/>
              <a:gd name="connsiteX2" fmla="*/ 21750 w 21750"/>
              <a:gd name="connsiteY2" fmla="*/ 19003 h 21542"/>
              <a:gd name="connsiteX3" fmla="*/ 0 w 21750"/>
              <a:gd name="connsiteY3" fmla="*/ 20172 h 21542"/>
              <a:gd name="connsiteX4" fmla="*/ 0 w 21750"/>
              <a:gd name="connsiteY4" fmla="*/ 0 h 21542"/>
              <a:gd name="connsiteX0" fmla="*/ 0 w 21750"/>
              <a:gd name="connsiteY0" fmla="*/ 0 h 21514"/>
              <a:gd name="connsiteX1" fmla="*/ 21600 w 21750"/>
              <a:gd name="connsiteY1" fmla="*/ 0 h 21514"/>
              <a:gd name="connsiteX2" fmla="*/ 21750 w 21750"/>
              <a:gd name="connsiteY2" fmla="*/ 19003 h 21514"/>
              <a:gd name="connsiteX3" fmla="*/ 0 w 21750"/>
              <a:gd name="connsiteY3" fmla="*/ 20172 h 21514"/>
              <a:gd name="connsiteX4" fmla="*/ 0 w 21750"/>
              <a:gd name="connsiteY4" fmla="*/ 0 h 21514"/>
              <a:gd name="connsiteX0" fmla="*/ 0 w 21600"/>
              <a:gd name="connsiteY0" fmla="*/ 0 h 21985"/>
              <a:gd name="connsiteX1" fmla="*/ 21600 w 21600"/>
              <a:gd name="connsiteY1" fmla="*/ 0 h 21985"/>
              <a:gd name="connsiteX2" fmla="*/ 21600 w 21600"/>
              <a:gd name="connsiteY2" fmla="*/ 21045 h 21985"/>
              <a:gd name="connsiteX3" fmla="*/ 0 w 21600"/>
              <a:gd name="connsiteY3" fmla="*/ 20172 h 21985"/>
              <a:gd name="connsiteX4" fmla="*/ 0 w 21600"/>
              <a:gd name="connsiteY4" fmla="*/ 0 h 21985"/>
              <a:gd name="connsiteX0" fmla="*/ 0 w 21600"/>
              <a:gd name="connsiteY0" fmla="*/ 0 h 21096"/>
              <a:gd name="connsiteX1" fmla="*/ 21600 w 21600"/>
              <a:gd name="connsiteY1" fmla="*/ 0 h 21096"/>
              <a:gd name="connsiteX2" fmla="*/ 21600 w 21600"/>
              <a:gd name="connsiteY2" fmla="*/ 21045 h 21096"/>
              <a:gd name="connsiteX3" fmla="*/ 0 w 21600"/>
              <a:gd name="connsiteY3" fmla="*/ 20172 h 21096"/>
              <a:gd name="connsiteX4" fmla="*/ 0 w 21600"/>
              <a:gd name="connsiteY4" fmla="*/ 0 h 21096"/>
              <a:gd name="connsiteX0" fmla="*/ 0 w 21600"/>
              <a:gd name="connsiteY0" fmla="*/ 13151 h 34247"/>
              <a:gd name="connsiteX1" fmla="*/ 21525 w 21600"/>
              <a:gd name="connsiteY1" fmla="*/ 0 h 34247"/>
              <a:gd name="connsiteX2" fmla="*/ 21600 w 21600"/>
              <a:gd name="connsiteY2" fmla="*/ 34196 h 34247"/>
              <a:gd name="connsiteX3" fmla="*/ 0 w 21600"/>
              <a:gd name="connsiteY3" fmla="*/ 33323 h 34247"/>
              <a:gd name="connsiteX4" fmla="*/ 0 w 21600"/>
              <a:gd name="connsiteY4" fmla="*/ 13151 h 34247"/>
              <a:gd name="connsiteX0" fmla="*/ 0 w 21675"/>
              <a:gd name="connsiteY0" fmla="*/ 60 h 34247"/>
              <a:gd name="connsiteX1" fmla="*/ 21600 w 21675"/>
              <a:gd name="connsiteY1" fmla="*/ 0 h 34247"/>
              <a:gd name="connsiteX2" fmla="*/ 21675 w 21675"/>
              <a:gd name="connsiteY2" fmla="*/ 34196 h 34247"/>
              <a:gd name="connsiteX3" fmla="*/ 75 w 21675"/>
              <a:gd name="connsiteY3" fmla="*/ 33323 h 34247"/>
              <a:gd name="connsiteX4" fmla="*/ 0 w 21675"/>
              <a:gd name="connsiteY4" fmla="*/ 60 h 34247"/>
              <a:gd name="connsiteX0" fmla="*/ 0 w 21675"/>
              <a:gd name="connsiteY0" fmla="*/ 60 h 34370"/>
              <a:gd name="connsiteX1" fmla="*/ 21600 w 21675"/>
              <a:gd name="connsiteY1" fmla="*/ 0 h 34370"/>
              <a:gd name="connsiteX2" fmla="*/ 21675 w 21675"/>
              <a:gd name="connsiteY2" fmla="*/ 34196 h 34370"/>
              <a:gd name="connsiteX3" fmla="*/ 75 w 21675"/>
              <a:gd name="connsiteY3" fmla="*/ 33323 h 34370"/>
              <a:gd name="connsiteX4" fmla="*/ 0 w 21675"/>
              <a:gd name="connsiteY4" fmla="*/ 60 h 34370"/>
              <a:gd name="connsiteX0" fmla="*/ 0 w 21675"/>
              <a:gd name="connsiteY0" fmla="*/ 60 h 34196"/>
              <a:gd name="connsiteX1" fmla="*/ 21600 w 21675"/>
              <a:gd name="connsiteY1" fmla="*/ 0 h 34196"/>
              <a:gd name="connsiteX2" fmla="*/ 21675 w 21675"/>
              <a:gd name="connsiteY2" fmla="*/ 34196 h 34196"/>
              <a:gd name="connsiteX3" fmla="*/ 75 w 21675"/>
              <a:gd name="connsiteY3" fmla="*/ 33323 h 34196"/>
              <a:gd name="connsiteX4" fmla="*/ 0 w 21675"/>
              <a:gd name="connsiteY4" fmla="*/ 60 h 34196"/>
              <a:gd name="connsiteX0" fmla="*/ 0 w 21675"/>
              <a:gd name="connsiteY0" fmla="*/ 60 h 34313"/>
              <a:gd name="connsiteX1" fmla="*/ 21600 w 21675"/>
              <a:gd name="connsiteY1" fmla="*/ 0 h 34313"/>
              <a:gd name="connsiteX2" fmla="*/ 21675 w 21675"/>
              <a:gd name="connsiteY2" fmla="*/ 34196 h 34313"/>
              <a:gd name="connsiteX3" fmla="*/ 75 w 21675"/>
              <a:gd name="connsiteY3" fmla="*/ 33323 h 34313"/>
              <a:gd name="connsiteX4" fmla="*/ 0 w 21675"/>
              <a:gd name="connsiteY4" fmla="*/ 60 h 34313"/>
              <a:gd name="connsiteX0" fmla="*/ 0 w 21675"/>
              <a:gd name="connsiteY0" fmla="*/ 60 h 34297"/>
              <a:gd name="connsiteX1" fmla="*/ 21600 w 21675"/>
              <a:gd name="connsiteY1" fmla="*/ 0 h 34297"/>
              <a:gd name="connsiteX2" fmla="*/ 21675 w 21675"/>
              <a:gd name="connsiteY2" fmla="*/ 34196 h 34297"/>
              <a:gd name="connsiteX3" fmla="*/ 75 w 21675"/>
              <a:gd name="connsiteY3" fmla="*/ 33323 h 34297"/>
              <a:gd name="connsiteX4" fmla="*/ 0 w 21675"/>
              <a:gd name="connsiteY4" fmla="*/ 60 h 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5" h="34297">
                <a:moveTo>
                  <a:pt x="0" y="60"/>
                </a:moveTo>
                <a:lnTo>
                  <a:pt x="21600" y="0"/>
                </a:lnTo>
                <a:cubicBezTo>
                  <a:pt x="21625" y="11399"/>
                  <a:pt x="21650" y="22797"/>
                  <a:pt x="21675" y="34196"/>
                </a:cubicBezTo>
                <a:cubicBezTo>
                  <a:pt x="9673" y="28372"/>
                  <a:pt x="10875" y="37073"/>
                  <a:pt x="75" y="33323"/>
                </a:cubicBezTo>
                <a:cubicBezTo>
                  <a:pt x="50" y="22235"/>
                  <a:pt x="25" y="11148"/>
                  <a:pt x="0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67" y="816333"/>
            <a:ext cx="1783643" cy="316425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7" y="3697726"/>
            <a:ext cx="1783644" cy="2345320"/>
          </a:xfrm>
          <a:prstGeom prst="rect">
            <a:avLst/>
          </a:prstGeom>
        </p:spPr>
      </p:pic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941857"/>
              </p:ext>
            </p:extLst>
          </p:nvPr>
        </p:nvGraphicFramePr>
        <p:xfrm>
          <a:off x="5097016" y="3567150"/>
          <a:ext cx="2664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사고이력정보 조회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180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매물상세조회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(2)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내차사기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매물상세조회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선택한 매물의 제원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사진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옵션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성능점검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등을 조회하는 화면입니다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826" y="1676051"/>
            <a:ext cx="216000" cy="12150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6517" y="552486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274" y="574973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765" y="889700"/>
            <a:ext cx="1764311" cy="5153346"/>
          </a:xfrm>
          <a:prstGeom prst="rect">
            <a:avLst/>
          </a:prstGeom>
          <a:solidFill>
            <a:schemeClr val="tx1"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40723"/>
              </p:ext>
            </p:extLst>
          </p:nvPr>
        </p:nvGraphicFramePr>
        <p:xfrm>
          <a:off x="3376870" y="889700"/>
          <a:ext cx="3816000" cy="24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2952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성능점검표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조회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2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4653" y="1293230"/>
            <a:ext cx="3600000" cy="2008549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73736"/>
              </p:ext>
            </p:extLst>
          </p:nvPr>
        </p:nvGraphicFramePr>
        <p:xfrm>
          <a:off x="7973856" y="188640"/>
          <a:ext cx="1932331" cy="253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성능점검표는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진단보증협회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기술인협회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개별성능점검사 등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＂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사이트링크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형태로 제공됨에 따라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URL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호출 필요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https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는 지원하지 않음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성능점검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번호가 없을 경우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alert message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보여줌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주소참조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http://www.autocafe.co.kr/asso/Check_Form_201602.asp?ChkSeq=394342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보험개발원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카히스토리의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정보를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조회시켜준다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사고이력조회는 비용이 발생함에 따라 가능여부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선파악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후 사이트 호출 필요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867565"/>
              </p:ext>
            </p:extLst>
          </p:nvPr>
        </p:nvGraphicFramePr>
        <p:xfrm>
          <a:off x="3128086" y="3561208"/>
          <a:ext cx="1836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972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성능점검</a:t>
                      </a:r>
                      <a:r>
                        <a:rPr lang="ko-KR" altLang="en-US" sz="800" b="1" baseline="0" dirty="0" err="1" smtClean="0">
                          <a:solidFill>
                            <a:schemeClr val="tx1"/>
                          </a:solidFill>
                        </a:rPr>
                        <a:t>이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 수행되지 않은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차량입니다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31" name="모서리가 둥근 직사각형 30"/>
          <p:cNvSpPr/>
          <p:nvPr/>
        </p:nvSpPr>
        <p:spPr>
          <a:xfrm>
            <a:off x="3147393" y="357800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hlinkClick r:id="" action="ppaction://noaction"/>
          </p:cNvPr>
          <p:cNvSpPr/>
          <p:nvPr/>
        </p:nvSpPr>
        <p:spPr>
          <a:xfrm>
            <a:off x="3506086" y="4312406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0786" y="4005064"/>
            <a:ext cx="2520000" cy="1626836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5116323" y="358394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731071"/>
              </p:ext>
            </p:extLst>
          </p:nvPr>
        </p:nvGraphicFramePr>
        <p:xfrm>
          <a:off x="3128086" y="4753034"/>
          <a:ext cx="1836000" cy="11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972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죄송합니다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해당 매물은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사고이력조회를 지원하지 않습니다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38" name="모서리가 둥근 직사각형 37"/>
          <p:cNvSpPr/>
          <p:nvPr/>
        </p:nvSpPr>
        <p:spPr>
          <a:xfrm>
            <a:off x="3147393" y="476983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hlinkClick r:id="" action="ppaction://noaction"/>
          </p:cNvPr>
          <p:cNvSpPr/>
          <p:nvPr/>
        </p:nvSpPr>
        <p:spPr>
          <a:xfrm>
            <a:off x="3506086" y="5504232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549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50" y="803688"/>
            <a:ext cx="2044803" cy="5604968"/>
          </a:xfrm>
          <a:prstGeom prst="rect">
            <a:avLst/>
          </a:prstGeom>
          <a:ln>
            <a:noFill/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24" y="1157107"/>
            <a:ext cx="1940137" cy="31760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225" y="3865198"/>
            <a:ext cx="1940137" cy="2565085"/>
          </a:xfrm>
          <a:prstGeom prst="rect">
            <a:avLst/>
          </a:prstGeom>
        </p:spPr>
      </p:pic>
      <p:sp>
        <p:nvSpPr>
          <p:cNvPr id="10" name="순서도: 문서 4"/>
          <p:cNvSpPr/>
          <p:nvPr/>
        </p:nvSpPr>
        <p:spPr>
          <a:xfrm>
            <a:off x="70076" y="805894"/>
            <a:ext cx="1188000" cy="36000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50"/>
              <a:gd name="connsiteY0" fmla="*/ 0 h 21581"/>
              <a:gd name="connsiteX1" fmla="*/ 21600 w 21750"/>
              <a:gd name="connsiteY1" fmla="*/ 0 h 21581"/>
              <a:gd name="connsiteX2" fmla="*/ 21750 w 21750"/>
              <a:gd name="connsiteY2" fmla="*/ 19003 h 21581"/>
              <a:gd name="connsiteX3" fmla="*/ 0 w 21750"/>
              <a:gd name="connsiteY3" fmla="*/ 20172 h 21581"/>
              <a:gd name="connsiteX4" fmla="*/ 0 w 21750"/>
              <a:gd name="connsiteY4" fmla="*/ 0 h 21581"/>
              <a:gd name="connsiteX0" fmla="*/ 0 w 21750"/>
              <a:gd name="connsiteY0" fmla="*/ 0 h 21542"/>
              <a:gd name="connsiteX1" fmla="*/ 21600 w 21750"/>
              <a:gd name="connsiteY1" fmla="*/ 0 h 21542"/>
              <a:gd name="connsiteX2" fmla="*/ 21750 w 21750"/>
              <a:gd name="connsiteY2" fmla="*/ 19003 h 21542"/>
              <a:gd name="connsiteX3" fmla="*/ 0 w 21750"/>
              <a:gd name="connsiteY3" fmla="*/ 20172 h 21542"/>
              <a:gd name="connsiteX4" fmla="*/ 0 w 21750"/>
              <a:gd name="connsiteY4" fmla="*/ 0 h 21542"/>
              <a:gd name="connsiteX0" fmla="*/ 0 w 21750"/>
              <a:gd name="connsiteY0" fmla="*/ 0 h 21514"/>
              <a:gd name="connsiteX1" fmla="*/ 21600 w 21750"/>
              <a:gd name="connsiteY1" fmla="*/ 0 h 21514"/>
              <a:gd name="connsiteX2" fmla="*/ 21750 w 21750"/>
              <a:gd name="connsiteY2" fmla="*/ 19003 h 21514"/>
              <a:gd name="connsiteX3" fmla="*/ 0 w 21750"/>
              <a:gd name="connsiteY3" fmla="*/ 20172 h 21514"/>
              <a:gd name="connsiteX4" fmla="*/ 0 w 21750"/>
              <a:gd name="connsiteY4" fmla="*/ 0 h 21514"/>
              <a:gd name="connsiteX0" fmla="*/ 0 w 21600"/>
              <a:gd name="connsiteY0" fmla="*/ 0 h 21985"/>
              <a:gd name="connsiteX1" fmla="*/ 21600 w 21600"/>
              <a:gd name="connsiteY1" fmla="*/ 0 h 21985"/>
              <a:gd name="connsiteX2" fmla="*/ 21600 w 21600"/>
              <a:gd name="connsiteY2" fmla="*/ 21045 h 21985"/>
              <a:gd name="connsiteX3" fmla="*/ 0 w 21600"/>
              <a:gd name="connsiteY3" fmla="*/ 20172 h 21985"/>
              <a:gd name="connsiteX4" fmla="*/ 0 w 21600"/>
              <a:gd name="connsiteY4" fmla="*/ 0 h 21985"/>
              <a:gd name="connsiteX0" fmla="*/ 0 w 21600"/>
              <a:gd name="connsiteY0" fmla="*/ 0 h 21096"/>
              <a:gd name="connsiteX1" fmla="*/ 21600 w 21600"/>
              <a:gd name="connsiteY1" fmla="*/ 0 h 21096"/>
              <a:gd name="connsiteX2" fmla="*/ 21600 w 21600"/>
              <a:gd name="connsiteY2" fmla="*/ 21045 h 21096"/>
              <a:gd name="connsiteX3" fmla="*/ 0 w 21600"/>
              <a:gd name="connsiteY3" fmla="*/ 20172 h 21096"/>
              <a:gd name="connsiteX4" fmla="*/ 0 w 21600"/>
              <a:gd name="connsiteY4" fmla="*/ 0 h 21096"/>
              <a:gd name="connsiteX0" fmla="*/ 0 w 21600"/>
              <a:gd name="connsiteY0" fmla="*/ 13151 h 34247"/>
              <a:gd name="connsiteX1" fmla="*/ 21525 w 21600"/>
              <a:gd name="connsiteY1" fmla="*/ 0 h 34247"/>
              <a:gd name="connsiteX2" fmla="*/ 21600 w 21600"/>
              <a:gd name="connsiteY2" fmla="*/ 34196 h 34247"/>
              <a:gd name="connsiteX3" fmla="*/ 0 w 21600"/>
              <a:gd name="connsiteY3" fmla="*/ 33323 h 34247"/>
              <a:gd name="connsiteX4" fmla="*/ 0 w 21600"/>
              <a:gd name="connsiteY4" fmla="*/ 13151 h 34247"/>
              <a:gd name="connsiteX0" fmla="*/ 0 w 21675"/>
              <a:gd name="connsiteY0" fmla="*/ 60 h 34247"/>
              <a:gd name="connsiteX1" fmla="*/ 21600 w 21675"/>
              <a:gd name="connsiteY1" fmla="*/ 0 h 34247"/>
              <a:gd name="connsiteX2" fmla="*/ 21675 w 21675"/>
              <a:gd name="connsiteY2" fmla="*/ 34196 h 34247"/>
              <a:gd name="connsiteX3" fmla="*/ 75 w 21675"/>
              <a:gd name="connsiteY3" fmla="*/ 33323 h 34247"/>
              <a:gd name="connsiteX4" fmla="*/ 0 w 21675"/>
              <a:gd name="connsiteY4" fmla="*/ 60 h 34247"/>
              <a:gd name="connsiteX0" fmla="*/ 0 w 21675"/>
              <a:gd name="connsiteY0" fmla="*/ 60 h 34370"/>
              <a:gd name="connsiteX1" fmla="*/ 21600 w 21675"/>
              <a:gd name="connsiteY1" fmla="*/ 0 h 34370"/>
              <a:gd name="connsiteX2" fmla="*/ 21675 w 21675"/>
              <a:gd name="connsiteY2" fmla="*/ 34196 h 34370"/>
              <a:gd name="connsiteX3" fmla="*/ 75 w 21675"/>
              <a:gd name="connsiteY3" fmla="*/ 33323 h 34370"/>
              <a:gd name="connsiteX4" fmla="*/ 0 w 21675"/>
              <a:gd name="connsiteY4" fmla="*/ 60 h 34370"/>
              <a:gd name="connsiteX0" fmla="*/ 0 w 21675"/>
              <a:gd name="connsiteY0" fmla="*/ 60 h 34196"/>
              <a:gd name="connsiteX1" fmla="*/ 21600 w 21675"/>
              <a:gd name="connsiteY1" fmla="*/ 0 h 34196"/>
              <a:gd name="connsiteX2" fmla="*/ 21675 w 21675"/>
              <a:gd name="connsiteY2" fmla="*/ 34196 h 34196"/>
              <a:gd name="connsiteX3" fmla="*/ 75 w 21675"/>
              <a:gd name="connsiteY3" fmla="*/ 33323 h 34196"/>
              <a:gd name="connsiteX4" fmla="*/ 0 w 21675"/>
              <a:gd name="connsiteY4" fmla="*/ 60 h 34196"/>
              <a:gd name="connsiteX0" fmla="*/ 0 w 21675"/>
              <a:gd name="connsiteY0" fmla="*/ 60 h 34313"/>
              <a:gd name="connsiteX1" fmla="*/ 21600 w 21675"/>
              <a:gd name="connsiteY1" fmla="*/ 0 h 34313"/>
              <a:gd name="connsiteX2" fmla="*/ 21675 w 21675"/>
              <a:gd name="connsiteY2" fmla="*/ 34196 h 34313"/>
              <a:gd name="connsiteX3" fmla="*/ 75 w 21675"/>
              <a:gd name="connsiteY3" fmla="*/ 33323 h 34313"/>
              <a:gd name="connsiteX4" fmla="*/ 0 w 21675"/>
              <a:gd name="connsiteY4" fmla="*/ 60 h 34313"/>
              <a:gd name="connsiteX0" fmla="*/ 0 w 21675"/>
              <a:gd name="connsiteY0" fmla="*/ 60 h 34297"/>
              <a:gd name="connsiteX1" fmla="*/ 21600 w 21675"/>
              <a:gd name="connsiteY1" fmla="*/ 0 h 34297"/>
              <a:gd name="connsiteX2" fmla="*/ 21675 w 21675"/>
              <a:gd name="connsiteY2" fmla="*/ 34196 h 34297"/>
              <a:gd name="connsiteX3" fmla="*/ 75 w 21675"/>
              <a:gd name="connsiteY3" fmla="*/ 33323 h 34297"/>
              <a:gd name="connsiteX4" fmla="*/ 0 w 21675"/>
              <a:gd name="connsiteY4" fmla="*/ 60 h 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5" h="34297">
                <a:moveTo>
                  <a:pt x="0" y="60"/>
                </a:moveTo>
                <a:lnTo>
                  <a:pt x="21600" y="0"/>
                </a:lnTo>
                <a:cubicBezTo>
                  <a:pt x="21625" y="11399"/>
                  <a:pt x="21650" y="22797"/>
                  <a:pt x="21675" y="34196"/>
                </a:cubicBezTo>
                <a:cubicBezTo>
                  <a:pt x="9673" y="28372"/>
                  <a:pt x="10875" y="37073"/>
                  <a:pt x="75" y="33323"/>
                </a:cubicBezTo>
                <a:cubicBezTo>
                  <a:pt x="50" y="22235"/>
                  <a:pt x="25" y="11148"/>
                  <a:pt x="0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0" y="816333"/>
            <a:ext cx="1157510" cy="205346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89" y="2637311"/>
            <a:ext cx="1157511" cy="152201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8076" y="836712"/>
            <a:ext cx="1152000" cy="3315357"/>
          </a:xfrm>
          <a:prstGeom prst="rect">
            <a:avLst/>
          </a:prstGeom>
          <a:solidFill>
            <a:schemeClr val="tx1"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61010"/>
              </p:ext>
            </p:extLst>
          </p:nvPr>
        </p:nvGraphicFramePr>
        <p:xfrm>
          <a:off x="5457056" y="772942"/>
          <a:ext cx="2412000" cy="56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54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sliding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상세옵션보기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5328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매물상세조회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(3)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내차사기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매물상세조회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선택한 매물의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상세옵션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동영상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추가설명을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조회하는 화면입니다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순서도: 문서 4"/>
          <p:cNvSpPr/>
          <p:nvPr/>
        </p:nvSpPr>
        <p:spPr>
          <a:xfrm rot="10800000">
            <a:off x="3512841" y="3687645"/>
            <a:ext cx="1188000" cy="2769196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50"/>
              <a:gd name="connsiteY0" fmla="*/ 0 h 21581"/>
              <a:gd name="connsiteX1" fmla="*/ 21600 w 21750"/>
              <a:gd name="connsiteY1" fmla="*/ 0 h 21581"/>
              <a:gd name="connsiteX2" fmla="*/ 21750 w 21750"/>
              <a:gd name="connsiteY2" fmla="*/ 19003 h 21581"/>
              <a:gd name="connsiteX3" fmla="*/ 0 w 21750"/>
              <a:gd name="connsiteY3" fmla="*/ 20172 h 21581"/>
              <a:gd name="connsiteX4" fmla="*/ 0 w 21750"/>
              <a:gd name="connsiteY4" fmla="*/ 0 h 21581"/>
              <a:gd name="connsiteX0" fmla="*/ 0 w 21750"/>
              <a:gd name="connsiteY0" fmla="*/ 0 h 21542"/>
              <a:gd name="connsiteX1" fmla="*/ 21600 w 21750"/>
              <a:gd name="connsiteY1" fmla="*/ 0 h 21542"/>
              <a:gd name="connsiteX2" fmla="*/ 21750 w 21750"/>
              <a:gd name="connsiteY2" fmla="*/ 19003 h 21542"/>
              <a:gd name="connsiteX3" fmla="*/ 0 w 21750"/>
              <a:gd name="connsiteY3" fmla="*/ 20172 h 21542"/>
              <a:gd name="connsiteX4" fmla="*/ 0 w 21750"/>
              <a:gd name="connsiteY4" fmla="*/ 0 h 21542"/>
              <a:gd name="connsiteX0" fmla="*/ 0 w 21750"/>
              <a:gd name="connsiteY0" fmla="*/ 0 h 21514"/>
              <a:gd name="connsiteX1" fmla="*/ 21600 w 21750"/>
              <a:gd name="connsiteY1" fmla="*/ 0 h 21514"/>
              <a:gd name="connsiteX2" fmla="*/ 21750 w 21750"/>
              <a:gd name="connsiteY2" fmla="*/ 19003 h 21514"/>
              <a:gd name="connsiteX3" fmla="*/ 0 w 21750"/>
              <a:gd name="connsiteY3" fmla="*/ 20172 h 21514"/>
              <a:gd name="connsiteX4" fmla="*/ 0 w 21750"/>
              <a:gd name="connsiteY4" fmla="*/ 0 h 21514"/>
              <a:gd name="connsiteX0" fmla="*/ 0 w 21600"/>
              <a:gd name="connsiteY0" fmla="*/ 0 h 21985"/>
              <a:gd name="connsiteX1" fmla="*/ 21600 w 21600"/>
              <a:gd name="connsiteY1" fmla="*/ 0 h 21985"/>
              <a:gd name="connsiteX2" fmla="*/ 21600 w 21600"/>
              <a:gd name="connsiteY2" fmla="*/ 21045 h 21985"/>
              <a:gd name="connsiteX3" fmla="*/ 0 w 21600"/>
              <a:gd name="connsiteY3" fmla="*/ 20172 h 21985"/>
              <a:gd name="connsiteX4" fmla="*/ 0 w 21600"/>
              <a:gd name="connsiteY4" fmla="*/ 0 h 21985"/>
              <a:gd name="connsiteX0" fmla="*/ 0 w 21600"/>
              <a:gd name="connsiteY0" fmla="*/ 0 h 21096"/>
              <a:gd name="connsiteX1" fmla="*/ 21600 w 21600"/>
              <a:gd name="connsiteY1" fmla="*/ 0 h 21096"/>
              <a:gd name="connsiteX2" fmla="*/ 21600 w 21600"/>
              <a:gd name="connsiteY2" fmla="*/ 21045 h 21096"/>
              <a:gd name="connsiteX3" fmla="*/ 0 w 21600"/>
              <a:gd name="connsiteY3" fmla="*/ 20172 h 21096"/>
              <a:gd name="connsiteX4" fmla="*/ 0 w 21600"/>
              <a:gd name="connsiteY4" fmla="*/ 0 h 21096"/>
              <a:gd name="connsiteX0" fmla="*/ 0 w 21600"/>
              <a:gd name="connsiteY0" fmla="*/ 13151 h 34247"/>
              <a:gd name="connsiteX1" fmla="*/ 21525 w 21600"/>
              <a:gd name="connsiteY1" fmla="*/ 0 h 34247"/>
              <a:gd name="connsiteX2" fmla="*/ 21600 w 21600"/>
              <a:gd name="connsiteY2" fmla="*/ 34196 h 34247"/>
              <a:gd name="connsiteX3" fmla="*/ 0 w 21600"/>
              <a:gd name="connsiteY3" fmla="*/ 33323 h 34247"/>
              <a:gd name="connsiteX4" fmla="*/ 0 w 21600"/>
              <a:gd name="connsiteY4" fmla="*/ 13151 h 34247"/>
              <a:gd name="connsiteX0" fmla="*/ 0 w 21675"/>
              <a:gd name="connsiteY0" fmla="*/ 60 h 34247"/>
              <a:gd name="connsiteX1" fmla="*/ 21600 w 21675"/>
              <a:gd name="connsiteY1" fmla="*/ 0 h 34247"/>
              <a:gd name="connsiteX2" fmla="*/ 21675 w 21675"/>
              <a:gd name="connsiteY2" fmla="*/ 34196 h 34247"/>
              <a:gd name="connsiteX3" fmla="*/ 75 w 21675"/>
              <a:gd name="connsiteY3" fmla="*/ 33323 h 34247"/>
              <a:gd name="connsiteX4" fmla="*/ 0 w 21675"/>
              <a:gd name="connsiteY4" fmla="*/ 60 h 34247"/>
              <a:gd name="connsiteX0" fmla="*/ 0 w 21675"/>
              <a:gd name="connsiteY0" fmla="*/ 60 h 34370"/>
              <a:gd name="connsiteX1" fmla="*/ 21600 w 21675"/>
              <a:gd name="connsiteY1" fmla="*/ 0 h 34370"/>
              <a:gd name="connsiteX2" fmla="*/ 21675 w 21675"/>
              <a:gd name="connsiteY2" fmla="*/ 34196 h 34370"/>
              <a:gd name="connsiteX3" fmla="*/ 75 w 21675"/>
              <a:gd name="connsiteY3" fmla="*/ 33323 h 34370"/>
              <a:gd name="connsiteX4" fmla="*/ 0 w 21675"/>
              <a:gd name="connsiteY4" fmla="*/ 60 h 34370"/>
              <a:gd name="connsiteX0" fmla="*/ 0 w 21675"/>
              <a:gd name="connsiteY0" fmla="*/ 60 h 34196"/>
              <a:gd name="connsiteX1" fmla="*/ 21600 w 21675"/>
              <a:gd name="connsiteY1" fmla="*/ 0 h 34196"/>
              <a:gd name="connsiteX2" fmla="*/ 21675 w 21675"/>
              <a:gd name="connsiteY2" fmla="*/ 34196 h 34196"/>
              <a:gd name="connsiteX3" fmla="*/ 75 w 21675"/>
              <a:gd name="connsiteY3" fmla="*/ 33323 h 34196"/>
              <a:gd name="connsiteX4" fmla="*/ 0 w 21675"/>
              <a:gd name="connsiteY4" fmla="*/ 60 h 34196"/>
              <a:gd name="connsiteX0" fmla="*/ 0 w 21675"/>
              <a:gd name="connsiteY0" fmla="*/ 60 h 34313"/>
              <a:gd name="connsiteX1" fmla="*/ 21600 w 21675"/>
              <a:gd name="connsiteY1" fmla="*/ 0 h 34313"/>
              <a:gd name="connsiteX2" fmla="*/ 21675 w 21675"/>
              <a:gd name="connsiteY2" fmla="*/ 34196 h 34313"/>
              <a:gd name="connsiteX3" fmla="*/ 75 w 21675"/>
              <a:gd name="connsiteY3" fmla="*/ 33323 h 34313"/>
              <a:gd name="connsiteX4" fmla="*/ 0 w 21675"/>
              <a:gd name="connsiteY4" fmla="*/ 60 h 34313"/>
              <a:gd name="connsiteX0" fmla="*/ 0 w 21675"/>
              <a:gd name="connsiteY0" fmla="*/ 60 h 34297"/>
              <a:gd name="connsiteX1" fmla="*/ 21600 w 21675"/>
              <a:gd name="connsiteY1" fmla="*/ 0 h 34297"/>
              <a:gd name="connsiteX2" fmla="*/ 21675 w 21675"/>
              <a:gd name="connsiteY2" fmla="*/ 34196 h 34297"/>
              <a:gd name="connsiteX3" fmla="*/ 75 w 21675"/>
              <a:gd name="connsiteY3" fmla="*/ 33323 h 34297"/>
              <a:gd name="connsiteX4" fmla="*/ 0 w 21675"/>
              <a:gd name="connsiteY4" fmla="*/ 60 h 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5" h="34297">
                <a:moveTo>
                  <a:pt x="0" y="60"/>
                </a:moveTo>
                <a:lnTo>
                  <a:pt x="21600" y="0"/>
                </a:lnTo>
                <a:cubicBezTo>
                  <a:pt x="21625" y="11399"/>
                  <a:pt x="21650" y="22797"/>
                  <a:pt x="21675" y="34196"/>
                </a:cubicBezTo>
                <a:cubicBezTo>
                  <a:pt x="9673" y="28372"/>
                  <a:pt x="10875" y="37073"/>
                  <a:pt x="75" y="33323"/>
                </a:cubicBezTo>
                <a:cubicBezTo>
                  <a:pt x="50" y="22235"/>
                  <a:pt x="25" y="11148"/>
                  <a:pt x="0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8490" y="3928635"/>
            <a:ext cx="1080000" cy="248764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876919"/>
              </p:ext>
            </p:extLst>
          </p:nvPr>
        </p:nvGraphicFramePr>
        <p:xfrm>
          <a:off x="7973856" y="188640"/>
          <a:ext cx="1932331" cy="193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옵션정보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표시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매물정보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체크된 옵션의 모든 정보를 보여줌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슬라이딩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팝업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 동영상 보기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매물에 동영상 정보가 있을 경우 동영상 정보를 보여줌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차량설명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더보기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매물정보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판매자가 작성한 차량에 대한 상세설명 내용임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3530840" y="3928635"/>
            <a:ext cx="1152000" cy="2528206"/>
          </a:xfrm>
          <a:prstGeom prst="rect">
            <a:avLst/>
          </a:prstGeom>
          <a:solidFill>
            <a:schemeClr val="tx1"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962131" y="223399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493994" y="79476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366664" y="265003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890131" y="499016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" b="3613"/>
          <a:stretch/>
        </p:blipFill>
        <p:spPr>
          <a:xfrm>
            <a:off x="3577623" y="1163800"/>
            <a:ext cx="1757006" cy="2412000"/>
          </a:xfrm>
          <a:prstGeom prst="rect">
            <a:avLst/>
          </a:prstGeom>
        </p:spPr>
      </p:pic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18122"/>
              </p:ext>
            </p:extLst>
          </p:nvPr>
        </p:nvGraphicFramePr>
        <p:xfrm>
          <a:off x="3513048" y="768138"/>
          <a:ext cx="1872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00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sliding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차량설명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더보기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52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54" name="모서리가 둥근 직사각형 53"/>
          <p:cNvSpPr/>
          <p:nvPr/>
        </p:nvSpPr>
        <p:spPr>
          <a:xfrm>
            <a:off x="3549986" y="78996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en-US" altLang="ko-KR" sz="600" b="1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96" y="1201080"/>
            <a:ext cx="2232000" cy="516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0"/>
          <a:srcRect t="90652" b="1"/>
          <a:stretch/>
        </p:blipFill>
        <p:spPr>
          <a:xfrm>
            <a:off x="3576875" y="3341158"/>
            <a:ext cx="1757753" cy="1937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2379" y="1174954"/>
            <a:ext cx="1769249" cy="234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3599" y="1027743"/>
            <a:ext cx="7689850" cy="136683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200" b="1" dirty="0" smtClean="0">
                <a:solidFill>
                  <a:schemeClr val="bg1"/>
                </a:solidFill>
              </a:rPr>
              <a:t>                   </a:t>
            </a:r>
            <a:r>
              <a:rPr lang="en-US" altLang="ko-KR" sz="3200" b="1" dirty="0">
                <a:solidFill>
                  <a:schemeClr val="bg1"/>
                </a:solidFill>
              </a:rPr>
              <a:t>Introduction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8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13" y="1044907"/>
            <a:ext cx="2019312" cy="2989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36358"/>
          <a:stretch/>
        </p:blipFill>
        <p:spPr>
          <a:xfrm>
            <a:off x="3468557" y="4104921"/>
            <a:ext cx="1607134" cy="18183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574" y="905393"/>
            <a:ext cx="1603746" cy="286189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462" y="816333"/>
            <a:ext cx="1969520" cy="260393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903" y="3370163"/>
            <a:ext cx="1960051" cy="226778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851" y="5637951"/>
            <a:ext cx="1978988" cy="1079448"/>
          </a:xfrm>
          <a:prstGeom prst="rect">
            <a:avLst/>
          </a:prstGeom>
        </p:spPr>
      </p:pic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39746"/>
              </p:ext>
            </p:extLst>
          </p:nvPr>
        </p:nvGraphicFramePr>
        <p:xfrm>
          <a:off x="5562928" y="782270"/>
          <a:ext cx="2304000" cy="33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952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4" y="3687645"/>
            <a:ext cx="1188000" cy="2768957"/>
          </a:xfrm>
          <a:prstGeom prst="rect">
            <a:avLst/>
          </a:prstGeom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매물상세조회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(4)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내차사기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매물상세조회</a:t>
            </a:r>
          </a:p>
        </p:txBody>
      </p:sp>
      <p:sp>
        <p:nvSpPr>
          <p:cNvPr id="10" name="순서도: 문서 4"/>
          <p:cNvSpPr/>
          <p:nvPr/>
        </p:nvSpPr>
        <p:spPr>
          <a:xfrm>
            <a:off x="70076" y="805894"/>
            <a:ext cx="1188000" cy="36000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50"/>
              <a:gd name="connsiteY0" fmla="*/ 0 h 21581"/>
              <a:gd name="connsiteX1" fmla="*/ 21600 w 21750"/>
              <a:gd name="connsiteY1" fmla="*/ 0 h 21581"/>
              <a:gd name="connsiteX2" fmla="*/ 21750 w 21750"/>
              <a:gd name="connsiteY2" fmla="*/ 19003 h 21581"/>
              <a:gd name="connsiteX3" fmla="*/ 0 w 21750"/>
              <a:gd name="connsiteY3" fmla="*/ 20172 h 21581"/>
              <a:gd name="connsiteX4" fmla="*/ 0 w 21750"/>
              <a:gd name="connsiteY4" fmla="*/ 0 h 21581"/>
              <a:gd name="connsiteX0" fmla="*/ 0 w 21750"/>
              <a:gd name="connsiteY0" fmla="*/ 0 h 21542"/>
              <a:gd name="connsiteX1" fmla="*/ 21600 w 21750"/>
              <a:gd name="connsiteY1" fmla="*/ 0 h 21542"/>
              <a:gd name="connsiteX2" fmla="*/ 21750 w 21750"/>
              <a:gd name="connsiteY2" fmla="*/ 19003 h 21542"/>
              <a:gd name="connsiteX3" fmla="*/ 0 w 21750"/>
              <a:gd name="connsiteY3" fmla="*/ 20172 h 21542"/>
              <a:gd name="connsiteX4" fmla="*/ 0 w 21750"/>
              <a:gd name="connsiteY4" fmla="*/ 0 h 21542"/>
              <a:gd name="connsiteX0" fmla="*/ 0 w 21750"/>
              <a:gd name="connsiteY0" fmla="*/ 0 h 21514"/>
              <a:gd name="connsiteX1" fmla="*/ 21600 w 21750"/>
              <a:gd name="connsiteY1" fmla="*/ 0 h 21514"/>
              <a:gd name="connsiteX2" fmla="*/ 21750 w 21750"/>
              <a:gd name="connsiteY2" fmla="*/ 19003 h 21514"/>
              <a:gd name="connsiteX3" fmla="*/ 0 w 21750"/>
              <a:gd name="connsiteY3" fmla="*/ 20172 h 21514"/>
              <a:gd name="connsiteX4" fmla="*/ 0 w 21750"/>
              <a:gd name="connsiteY4" fmla="*/ 0 h 21514"/>
              <a:gd name="connsiteX0" fmla="*/ 0 w 21600"/>
              <a:gd name="connsiteY0" fmla="*/ 0 h 21985"/>
              <a:gd name="connsiteX1" fmla="*/ 21600 w 21600"/>
              <a:gd name="connsiteY1" fmla="*/ 0 h 21985"/>
              <a:gd name="connsiteX2" fmla="*/ 21600 w 21600"/>
              <a:gd name="connsiteY2" fmla="*/ 21045 h 21985"/>
              <a:gd name="connsiteX3" fmla="*/ 0 w 21600"/>
              <a:gd name="connsiteY3" fmla="*/ 20172 h 21985"/>
              <a:gd name="connsiteX4" fmla="*/ 0 w 21600"/>
              <a:gd name="connsiteY4" fmla="*/ 0 h 21985"/>
              <a:gd name="connsiteX0" fmla="*/ 0 w 21600"/>
              <a:gd name="connsiteY0" fmla="*/ 0 h 21096"/>
              <a:gd name="connsiteX1" fmla="*/ 21600 w 21600"/>
              <a:gd name="connsiteY1" fmla="*/ 0 h 21096"/>
              <a:gd name="connsiteX2" fmla="*/ 21600 w 21600"/>
              <a:gd name="connsiteY2" fmla="*/ 21045 h 21096"/>
              <a:gd name="connsiteX3" fmla="*/ 0 w 21600"/>
              <a:gd name="connsiteY3" fmla="*/ 20172 h 21096"/>
              <a:gd name="connsiteX4" fmla="*/ 0 w 21600"/>
              <a:gd name="connsiteY4" fmla="*/ 0 h 21096"/>
              <a:gd name="connsiteX0" fmla="*/ 0 w 21600"/>
              <a:gd name="connsiteY0" fmla="*/ 13151 h 34247"/>
              <a:gd name="connsiteX1" fmla="*/ 21525 w 21600"/>
              <a:gd name="connsiteY1" fmla="*/ 0 h 34247"/>
              <a:gd name="connsiteX2" fmla="*/ 21600 w 21600"/>
              <a:gd name="connsiteY2" fmla="*/ 34196 h 34247"/>
              <a:gd name="connsiteX3" fmla="*/ 0 w 21600"/>
              <a:gd name="connsiteY3" fmla="*/ 33323 h 34247"/>
              <a:gd name="connsiteX4" fmla="*/ 0 w 21600"/>
              <a:gd name="connsiteY4" fmla="*/ 13151 h 34247"/>
              <a:gd name="connsiteX0" fmla="*/ 0 w 21675"/>
              <a:gd name="connsiteY0" fmla="*/ 60 h 34247"/>
              <a:gd name="connsiteX1" fmla="*/ 21600 w 21675"/>
              <a:gd name="connsiteY1" fmla="*/ 0 h 34247"/>
              <a:gd name="connsiteX2" fmla="*/ 21675 w 21675"/>
              <a:gd name="connsiteY2" fmla="*/ 34196 h 34247"/>
              <a:gd name="connsiteX3" fmla="*/ 75 w 21675"/>
              <a:gd name="connsiteY3" fmla="*/ 33323 h 34247"/>
              <a:gd name="connsiteX4" fmla="*/ 0 w 21675"/>
              <a:gd name="connsiteY4" fmla="*/ 60 h 34247"/>
              <a:gd name="connsiteX0" fmla="*/ 0 w 21675"/>
              <a:gd name="connsiteY0" fmla="*/ 60 h 34370"/>
              <a:gd name="connsiteX1" fmla="*/ 21600 w 21675"/>
              <a:gd name="connsiteY1" fmla="*/ 0 h 34370"/>
              <a:gd name="connsiteX2" fmla="*/ 21675 w 21675"/>
              <a:gd name="connsiteY2" fmla="*/ 34196 h 34370"/>
              <a:gd name="connsiteX3" fmla="*/ 75 w 21675"/>
              <a:gd name="connsiteY3" fmla="*/ 33323 h 34370"/>
              <a:gd name="connsiteX4" fmla="*/ 0 w 21675"/>
              <a:gd name="connsiteY4" fmla="*/ 60 h 34370"/>
              <a:gd name="connsiteX0" fmla="*/ 0 w 21675"/>
              <a:gd name="connsiteY0" fmla="*/ 60 h 34196"/>
              <a:gd name="connsiteX1" fmla="*/ 21600 w 21675"/>
              <a:gd name="connsiteY1" fmla="*/ 0 h 34196"/>
              <a:gd name="connsiteX2" fmla="*/ 21675 w 21675"/>
              <a:gd name="connsiteY2" fmla="*/ 34196 h 34196"/>
              <a:gd name="connsiteX3" fmla="*/ 75 w 21675"/>
              <a:gd name="connsiteY3" fmla="*/ 33323 h 34196"/>
              <a:gd name="connsiteX4" fmla="*/ 0 w 21675"/>
              <a:gd name="connsiteY4" fmla="*/ 60 h 34196"/>
              <a:gd name="connsiteX0" fmla="*/ 0 w 21675"/>
              <a:gd name="connsiteY0" fmla="*/ 60 h 34313"/>
              <a:gd name="connsiteX1" fmla="*/ 21600 w 21675"/>
              <a:gd name="connsiteY1" fmla="*/ 0 h 34313"/>
              <a:gd name="connsiteX2" fmla="*/ 21675 w 21675"/>
              <a:gd name="connsiteY2" fmla="*/ 34196 h 34313"/>
              <a:gd name="connsiteX3" fmla="*/ 75 w 21675"/>
              <a:gd name="connsiteY3" fmla="*/ 33323 h 34313"/>
              <a:gd name="connsiteX4" fmla="*/ 0 w 21675"/>
              <a:gd name="connsiteY4" fmla="*/ 60 h 34313"/>
              <a:gd name="connsiteX0" fmla="*/ 0 w 21675"/>
              <a:gd name="connsiteY0" fmla="*/ 60 h 34297"/>
              <a:gd name="connsiteX1" fmla="*/ 21600 w 21675"/>
              <a:gd name="connsiteY1" fmla="*/ 0 h 34297"/>
              <a:gd name="connsiteX2" fmla="*/ 21675 w 21675"/>
              <a:gd name="connsiteY2" fmla="*/ 34196 h 34297"/>
              <a:gd name="connsiteX3" fmla="*/ 75 w 21675"/>
              <a:gd name="connsiteY3" fmla="*/ 33323 h 34297"/>
              <a:gd name="connsiteX4" fmla="*/ 0 w 21675"/>
              <a:gd name="connsiteY4" fmla="*/ 60 h 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5" h="34297">
                <a:moveTo>
                  <a:pt x="0" y="60"/>
                </a:moveTo>
                <a:lnTo>
                  <a:pt x="21600" y="0"/>
                </a:lnTo>
                <a:cubicBezTo>
                  <a:pt x="21625" y="11399"/>
                  <a:pt x="21650" y="22797"/>
                  <a:pt x="21675" y="34196"/>
                </a:cubicBezTo>
                <a:cubicBezTo>
                  <a:pt x="9673" y="28372"/>
                  <a:pt x="10875" y="37073"/>
                  <a:pt x="75" y="33323"/>
                </a:cubicBezTo>
                <a:cubicBezTo>
                  <a:pt x="50" y="22235"/>
                  <a:pt x="25" y="11148"/>
                  <a:pt x="0" y="6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964718"/>
              </p:ext>
            </p:extLst>
          </p:nvPr>
        </p:nvGraphicFramePr>
        <p:xfrm>
          <a:off x="7973856" y="188640"/>
          <a:ext cx="1932331" cy="314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판매자정보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상세화면을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판매자가 정식 종사자가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아닌경우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개인 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미인증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딜러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정식 판매자가 아닙니다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거래시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더욱 신중해 주시길 바랍니다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.”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내용 표기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현재 보고있는 매물과 유사한 차종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금액에 대한 차량을 알려줍니다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세부모델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순으로을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검색하여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건 이상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조회하고 그중 금액이 가장 근사치에 있는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건을 보여줌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세부모델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건인 경우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＂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로만 검색하여 근사치 금액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건을 조회함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내게맞는매물을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등록할 수 있는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매일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batch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작업을 통해 등록한 패턴의 판매중인 매물을 알려드립니다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역경매현황에서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조회가능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예약신청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시승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탁송 중 하나 이상을 선택하셔야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예약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요청일은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당일을 포함한 최대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내게맞는매물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정보등록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선행적으로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로그인이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필요합니다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원하는 차종 및 주행거리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색상을 입력하면 입력한 정보와 일치하는 차량에 정보를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피드백해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드립니다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개인정보를 가져와서 초기값에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셋팅합니다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선택한 매물의 판매자 및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추천차량을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조회하면 방문사전예약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시승예약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탁송예약을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신청할 수 있습니다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330511" y="456311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377871" y="593911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789281" y="618136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379017" y="79906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578827" y="381192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582235" y="79906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283024" y="256317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419638" y="408732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599231"/>
              </p:ext>
            </p:extLst>
          </p:nvPr>
        </p:nvGraphicFramePr>
        <p:xfrm>
          <a:off x="5562928" y="4307541"/>
          <a:ext cx="1836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972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내게맞는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매물의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등록이 완료되었습니다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7" name="모서리가 둥근 직사각형 46"/>
          <p:cNvSpPr/>
          <p:nvPr/>
        </p:nvSpPr>
        <p:spPr>
          <a:xfrm>
            <a:off x="5582235" y="4324337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>
            <a:hlinkClick r:id="" action="ppaction://noaction"/>
          </p:cNvPr>
          <p:cNvSpPr/>
          <p:nvPr/>
        </p:nvSpPr>
        <p:spPr>
          <a:xfrm>
            <a:off x="5940928" y="5058739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20" y="816333"/>
            <a:ext cx="1157510" cy="205346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89" y="2637311"/>
            <a:ext cx="1157511" cy="152201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0563" y="836712"/>
            <a:ext cx="1152000" cy="3487626"/>
          </a:xfrm>
          <a:prstGeom prst="rect">
            <a:avLst/>
          </a:prstGeom>
          <a:solidFill>
            <a:schemeClr val="tx1"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76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670" y="3669198"/>
            <a:ext cx="1559250" cy="27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92" y="985636"/>
            <a:ext cx="2124000" cy="28063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486" y="801159"/>
            <a:ext cx="1579434" cy="278117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19" y="845918"/>
            <a:ext cx="2164791" cy="38630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109390"/>
              </p:ext>
            </p:extLst>
          </p:nvPr>
        </p:nvGraphicFramePr>
        <p:xfrm>
          <a:off x="7973856" y="188640"/>
          <a:ext cx="1932331" cy="231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관심딜러로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page /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관심딜러현황에서 조회할 수 있습니다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딜러의 기본정보를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 등이 작성한 평가정보를 조회할 수 있습니다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추가적으로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관리자에 의해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해피콜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후 주기적으로 업데이트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오프라인관리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딜러평가를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작성하는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현재 딜러가 판매중인 차량정보를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판매차량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텍스트 옆에 현재 판매중인 매물의 숫자를 표기합니다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아래로 내리면 더 많은 정보를 볼 수 있습니다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리스트 보기 형태로 매물을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조회시켜줍니다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평가정보를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별점은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등록시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토탈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별점을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산술평가하여 종합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거래평가를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산출합니다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단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평가내용이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건 이하인 경우 관리자에 의해서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종합평점을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부여합니다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판매자정보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판매자에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대한 기본정보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상사정보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평판정보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매물정보를 조회할 수 있습니다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000672" y="112474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59819" y="205233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/>
          </p:nvPr>
        </p:nvGraphicFramePr>
        <p:xfrm>
          <a:off x="160741" y="4962282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선택한 딜러를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관심딜러로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등록 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72" name="모서리가 둥근 직사각형 71"/>
          <p:cNvSpPr/>
          <p:nvPr/>
        </p:nvSpPr>
        <p:spPr>
          <a:xfrm>
            <a:off x="180048" y="497907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hlinkClick r:id="" action="ppaction://noaction"/>
          </p:cNvPr>
          <p:cNvSpPr/>
          <p:nvPr/>
        </p:nvSpPr>
        <p:spPr>
          <a:xfrm>
            <a:off x="435022" y="5713480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74" name="직사각형 73">
            <a:hlinkClick r:id="" action="ppaction://noaction"/>
          </p:cNvPr>
          <p:cNvSpPr/>
          <p:nvPr/>
        </p:nvSpPr>
        <p:spPr>
          <a:xfrm>
            <a:off x="1206543" y="5713480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3224901" y="160469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3058161" y="219174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342526"/>
              </p:ext>
            </p:extLst>
          </p:nvPr>
        </p:nvGraphicFramePr>
        <p:xfrm>
          <a:off x="4593791" y="4934442"/>
          <a:ext cx="2052000" cy="11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평가정보를 등록하시겠습니까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사실과 다른 내용은 관리자에 의해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강제삭제됩니다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105" name="모서리가 둥근 직사각형 104"/>
          <p:cNvSpPr/>
          <p:nvPr/>
        </p:nvSpPr>
        <p:spPr>
          <a:xfrm>
            <a:off x="4597242" y="495123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hlinkClick r:id="" action="ppaction://noaction"/>
          </p:cNvPr>
          <p:cNvSpPr/>
          <p:nvPr/>
        </p:nvSpPr>
        <p:spPr>
          <a:xfrm>
            <a:off x="4868072" y="5685640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07" name="직사각형 106">
            <a:hlinkClick r:id="" action="ppaction://noaction"/>
          </p:cNvPr>
          <p:cNvSpPr/>
          <p:nvPr/>
        </p:nvSpPr>
        <p:spPr>
          <a:xfrm>
            <a:off x="5639593" y="5685640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내차사기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매물상세조회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판매자정보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711921" y="452075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525690" y="79108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5298921" y="292494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91220" y="770468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3599" y="1027743"/>
            <a:ext cx="7689850" cy="136683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200" b="1" dirty="0" smtClean="0">
                <a:solidFill>
                  <a:schemeClr val="bg1"/>
                </a:solidFill>
              </a:rPr>
              <a:t>                   인증중고차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2" y="1077014"/>
            <a:ext cx="2886490" cy="51315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84" y="1092218"/>
            <a:ext cx="2124000" cy="40946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7468"/>
              </p:ext>
            </p:extLst>
          </p:nvPr>
        </p:nvGraphicFramePr>
        <p:xfrm>
          <a:off x="7973856" y="188640"/>
          <a:ext cx="1932331" cy="2265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검색할 차량을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퀵검색은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제조사→모델→세부모델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순으로 선택 또는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“?”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버튼을 통해 인증중고차의 컨텐츠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설명화면을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인증중고차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설명은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BNK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서비스에 포함될 내용입니다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상세검색창을 활성화합니다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매물조회에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방법선택</a:t>
                      </a:r>
                      <a:endParaRPr lang="ko-KR" altLang="en-US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정렬방식을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이미지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상세조회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인증중고차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인증중고차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썸카플러스에서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보장하는 매물로써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헛걸음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환불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연장보증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”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은 필수 보장되며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무상점검은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선택 보장되는 상품적 가치를 높인 매물입니다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28480" y="263691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33868" y="338389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666840" y="345589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719996" y="192142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346108" y="1004460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295701" y="102246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0792" y="177742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767598" y="263691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901552" y="263691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86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3599" y="1027743"/>
            <a:ext cx="7689850" cy="136683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200" b="1" dirty="0" smtClean="0">
                <a:solidFill>
                  <a:schemeClr val="bg1"/>
                </a:solidFill>
              </a:rPr>
              <a:t>                   현장서비스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3013010" cy="536374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656892"/>
              </p:ext>
            </p:extLst>
          </p:nvPr>
        </p:nvGraphicFramePr>
        <p:xfrm>
          <a:off x="7973856" y="188640"/>
          <a:ext cx="1932331" cy="182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해당 단지내의 딜러를 노출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슬라이드 방식으로 우선 순위는 인증딜러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상위등급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판매량 순입니다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텍스트 검색으로 엔진 도입이 요구되는 항목입니다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리스트는 인증중고차와 동일합니다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구매비용 계산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팝업이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팔생하며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해당 차량번호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기입시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구매비용에 해당하는 세부항목들과 금액이 산출 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체크리스트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딜러가 고객에게 체크해야 될 항목들을 제공하는 이벤트를 발생 시킵니다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명함발송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고객에게 딜러의 명함을 발송하는 이벤트를 발생시킵니다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차량번호 검색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-&gt;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실매물체크로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대체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부탁드립니다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현장서비스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현장서비스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현장에서 제공하는 서비스로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GPS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좌표를 읽어 가장 가까이에 있는 단지의 매물을 제공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0" y="134076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0" y="262852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-72000" y="337457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-72000" y="57332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76536" y="57332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506505" y="57332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281311" y="57332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7270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3599" y="1027743"/>
            <a:ext cx="7689850" cy="136683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200" b="1" smtClean="0">
                <a:solidFill>
                  <a:schemeClr val="bg1"/>
                </a:solidFill>
              </a:rPr>
              <a:t>                  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내차팔기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4" y="1028303"/>
            <a:ext cx="1980000" cy="5137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802728"/>
            <a:ext cx="2575596" cy="5652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334637"/>
              </p:ext>
            </p:extLst>
          </p:nvPr>
        </p:nvGraphicFramePr>
        <p:xfrm>
          <a:off x="7973856" y="188640"/>
          <a:ext cx="1932331" cy="306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대한 약식 설명영역으로 하단 정보선택부분을 선택하면 이 영역에 선택된 값이 나타납니다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입력항목을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선택하였을 경우 표기되는 최대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라인수는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칸이며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3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칸을 초과할 경우에는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…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표기함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“V”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눌러서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슬라이딩된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코드등의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값을 참고하여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선택사항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세부모델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변속기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주행거리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외관상태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색상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옵션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차량번호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추가필요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선택사항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연료타입</a:t>
                      </a:r>
                      <a:r>
                        <a:rPr lang="en-US" altLang="ko-KR" sz="55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사고내역</a:t>
                      </a:r>
                      <a:r>
                        <a:rPr lang="en-US" altLang="ko-KR" sz="55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판매가격</a:t>
                      </a:r>
                      <a:endParaRPr lang="en-US" altLang="ko-KR" sz="55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내차정보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·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sliding.(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(2)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에서 선택한 정보는 색상 변화로 선택되었음을 나타냅니다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미선택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빨강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선택한 정보를 가지고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KFC DB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의 시세를 확인이 가능한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.(KFC DATA I/F)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기본정보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값은는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내차정보에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등록된 값이 아닌 시세 산정을 위해 직접 선택한 정보를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차량이미지는 내차가 아닌 기본 차량이미지를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내차팔기에서 선택한 값을 시세확인창에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파라미터로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전달필요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내차팔기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내차팔기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3874" y="141277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86339" y="559251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5571872" y="5274832"/>
            <a:ext cx="1397352" cy="970930"/>
          </a:xfrm>
          <a:prstGeom prst="wedgeRoundRectCallout">
            <a:avLst>
              <a:gd name="adj1" fmla="val -69045"/>
              <a:gd name="adj2" fmla="val -214674"/>
              <a:gd name="adj3" fmla="val 16667"/>
            </a:avLst>
          </a:prstGeom>
          <a:solidFill>
            <a:srgbClr val="FF0000">
              <a:alpha val="1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∨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”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를 상태를 클릭하면 </a:t>
            </a:r>
            <a:endParaRPr lang="en-US" altLang="ko-KR" sz="8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∧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”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 변경되면서 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코드값을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 선택할 수 있습니다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64768" y="1945068"/>
            <a:ext cx="144000" cy="18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464768" y="4662832"/>
            <a:ext cx="144000" cy="612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44824" y="3429104"/>
            <a:ext cx="324000" cy="9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+mn-ea"/>
              </a:rPr>
              <a:t>선택한 값은 색상으로 구분됩니다</a:t>
            </a:r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7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" name="꺾인 연결선 10"/>
          <p:cNvCxnSpPr>
            <a:stCxn id="8" idx="0"/>
            <a:endCxn id="37" idx="1"/>
          </p:cNvCxnSpPr>
          <p:nvPr/>
        </p:nvCxnSpPr>
        <p:spPr>
          <a:xfrm rot="5400000" flipH="1" flipV="1">
            <a:off x="3043778" y="3008114"/>
            <a:ext cx="584036" cy="257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8" idx="2"/>
            <a:endCxn id="38" idx="1"/>
          </p:cNvCxnSpPr>
          <p:nvPr/>
        </p:nvCxnSpPr>
        <p:spPr>
          <a:xfrm rot="16200000" flipH="1">
            <a:off x="3033932" y="4537996"/>
            <a:ext cx="603728" cy="257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3500918" y="3800572"/>
            <a:ext cx="1554874" cy="813928"/>
          </a:xfrm>
          <a:prstGeom prst="roundRect">
            <a:avLst>
              <a:gd name="adj" fmla="val 8025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내차시세를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알아보기 위해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내차정보를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입력하고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BNK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시세를 확인합니다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9"/>
          <p:cNvSpPr/>
          <p:nvPr/>
        </p:nvSpPr>
        <p:spPr>
          <a:xfrm>
            <a:off x="91624" y="2021639"/>
            <a:ext cx="252000" cy="3420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7672" y="203952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9"/>
          <p:cNvSpPr/>
          <p:nvPr/>
        </p:nvSpPr>
        <p:spPr>
          <a:xfrm>
            <a:off x="2433923" y="2043587"/>
            <a:ext cx="315118" cy="3420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375678" y="196888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88581" y="932431"/>
            <a:ext cx="576064" cy="18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338174" y="95043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022432"/>
            <a:ext cx="1980000" cy="3684999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5763289" y="935371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712882" y="95337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753251" y="147111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858" y="3013577"/>
            <a:ext cx="1978065" cy="11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396" y="957675"/>
            <a:ext cx="2167159" cy="21198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957675"/>
            <a:ext cx="2862806" cy="5328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345378"/>
              </p:ext>
            </p:extLst>
          </p:nvPr>
        </p:nvGraphicFramePr>
        <p:xfrm>
          <a:off x="7973856" y="188640"/>
          <a:ext cx="1932331" cy="218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BNK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시세를 그래프 표현</a:t>
                      </a: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[BNK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최소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최대값 연결하여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BAR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형태 표시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표준시세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산정값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별도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표연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타사시세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최소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최대값 연결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BAR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형태 표시 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실시간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시세문의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요청화면을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내차팔기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시세확인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실시간시세문의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모서리가 둥근 직사각형 43"/>
          <p:cNvSpPr/>
          <p:nvPr/>
        </p:nvSpPr>
        <p:spPr>
          <a:xfrm>
            <a:off x="272480" y="559166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661229" y="559166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123343"/>
              </p:ext>
            </p:extLst>
          </p:nvPr>
        </p:nvGraphicFramePr>
        <p:xfrm>
          <a:off x="5860544" y="976102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현재 정보를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내차정보에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등록하시겠습니까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8" name="모서리가 둥근 직사각형 47"/>
          <p:cNvSpPr/>
          <p:nvPr/>
        </p:nvSpPr>
        <p:spPr>
          <a:xfrm>
            <a:off x="5879851" y="99289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>
            <a:hlinkClick r:id="" action="ppaction://noaction"/>
          </p:cNvPr>
          <p:cNvSpPr/>
          <p:nvPr/>
        </p:nvSpPr>
        <p:spPr>
          <a:xfrm>
            <a:off x="6134825" y="1727300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0" name="직사각형 49">
            <a:hlinkClick r:id="" action="ppaction://noaction"/>
          </p:cNvPr>
          <p:cNvSpPr/>
          <p:nvPr/>
        </p:nvSpPr>
        <p:spPr>
          <a:xfrm>
            <a:off x="6906346" y="1727300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413954"/>
              </p:ext>
            </p:extLst>
          </p:nvPr>
        </p:nvGraphicFramePr>
        <p:xfrm>
          <a:off x="5860544" y="2367424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실시간시세문의를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58" name="모서리가 둥근 직사각형 57"/>
          <p:cNvSpPr/>
          <p:nvPr/>
        </p:nvSpPr>
        <p:spPr>
          <a:xfrm>
            <a:off x="5879851" y="238422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>
            <a:hlinkClick r:id="" action="ppaction://noaction"/>
          </p:cNvPr>
          <p:cNvSpPr/>
          <p:nvPr/>
        </p:nvSpPr>
        <p:spPr>
          <a:xfrm>
            <a:off x="6134825" y="3118622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60" name="직사각형 59">
            <a:hlinkClick r:id="" action="ppaction://noaction"/>
          </p:cNvPr>
          <p:cNvSpPr/>
          <p:nvPr/>
        </p:nvSpPr>
        <p:spPr>
          <a:xfrm>
            <a:off x="6906346" y="3118622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내차시세확인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내차팔기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시세확인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입력된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내차정보를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내차관리에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등록하고 실시간시세문의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딜러견적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방문견적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을 요청할 수 있습니다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152800" y="908720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02393" y="92672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5" y="3795543"/>
            <a:ext cx="2859636" cy="16744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565" y="3056278"/>
            <a:ext cx="2163990" cy="2492499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8625" y="377606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036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6" y="754218"/>
            <a:ext cx="3088246" cy="30207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5" y="3501008"/>
            <a:ext cx="3083730" cy="3551862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929850"/>
              </p:ext>
            </p:extLst>
          </p:nvPr>
        </p:nvGraphicFramePr>
        <p:xfrm>
          <a:off x="7973856" y="188640"/>
          <a:ext cx="1932331" cy="36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차량의 사진을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내차관리에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저장됩니다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사진 이미지 우측 상단에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“x”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표기로 등록이미지를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직접삭제가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가능하도록 기능 구현이 필요합니다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실시간문의시에는 사진이 최소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장이상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장 이하만 등록이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 상태에 대해 추가적인 설명이 필요한 부분을 직접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광고성정보수신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SMS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PUSH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수신을 일괄 동의합니다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회원정보 테이블에 동의여부를 수정하고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수정이력을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업데이트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딜러견적과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방문견적을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정보확인을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로그인이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선행되어야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차량사진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정보가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장이상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없을 경우 실시간시세문의를 할 수 없습니다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상세설명은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 이상 입력되어야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딜러견적은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alert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메시지를 통해 확인을 받으면 제휴딜러에게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견적요청이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수행됩니다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제휴된 딜러에게 온라인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견적요청을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진행합니다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시세산정시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등록된 값과 실시간시세문의시 등록한 사진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상세설명 등을 가지고 딜러에게 차량에 대한 시세를 문의합니다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오토샵을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통한 온라인견적 요청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오토샵과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Data I/F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우수협력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딜러를 통한 견적 요청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견적요청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발송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방문견적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요청화면을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내차팔기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시세확인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실시간시세문의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방문견적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참조</a:t>
                      </a: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모서리가 둥근 직사각형 67"/>
          <p:cNvSpPr/>
          <p:nvPr/>
        </p:nvSpPr>
        <p:spPr>
          <a:xfrm>
            <a:off x="89886" y="353119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0006" y="442026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89886" y="607986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1280592" y="666886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실시간시세문의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내차팔기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시세확인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실시간시세문의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딜러견적과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방문견적을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요청합니다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363440"/>
              </p:ext>
            </p:extLst>
          </p:nvPr>
        </p:nvGraphicFramePr>
        <p:xfrm>
          <a:off x="3660310" y="836712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차량사진은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장이상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등록되어야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합니다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77" name="모서리가 둥근 직사각형 76"/>
          <p:cNvSpPr/>
          <p:nvPr/>
        </p:nvSpPr>
        <p:spPr>
          <a:xfrm>
            <a:off x="3679617" y="85350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hlinkClick r:id="" action="ppaction://noaction"/>
          </p:cNvPr>
          <p:cNvSpPr/>
          <p:nvPr/>
        </p:nvSpPr>
        <p:spPr>
          <a:xfrm>
            <a:off x="4146310" y="1587910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726385"/>
              </p:ext>
            </p:extLst>
          </p:nvPr>
        </p:nvGraphicFramePr>
        <p:xfrm>
          <a:off x="3657120" y="2206414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상세설명을 입력하여 주십시오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81" name="모서리가 둥근 직사각형 80"/>
          <p:cNvSpPr/>
          <p:nvPr/>
        </p:nvSpPr>
        <p:spPr>
          <a:xfrm>
            <a:off x="3676427" y="222321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hlinkClick r:id="" action="ppaction://noaction"/>
          </p:cNvPr>
          <p:cNvSpPr/>
          <p:nvPr/>
        </p:nvSpPr>
        <p:spPr>
          <a:xfrm>
            <a:off x="4143120" y="2957612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97000"/>
              </p:ext>
            </p:extLst>
          </p:nvPr>
        </p:nvGraphicFramePr>
        <p:xfrm>
          <a:off x="3660310" y="3576116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일괄동의를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선택하여 주십시오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86" name="모서리가 둥근 직사각형 85"/>
          <p:cNvSpPr/>
          <p:nvPr/>
        </p:nvSpPr>
        <p:spPr>
          <a:xfrm>
            <a:off x="3679617" y="35929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>
            <a:hlinkClick r:id="" action="ppaction://noaction"/>
          </p:cNvPr>
          <p:cNvSpPr/>
          <p:nvPr/>
        </p:nvSpPr>
        <p:spPr>
          <a:xfrm>
            <a:off x="4146310" y="4327314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102004" y="4543314"/>
            <a:ext cx="1620000" cy="1910023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이미지 수정 필요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1) </a:t>
            </a:r>
            <a:r>
              <a:rPr lang="ko-KR" alt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차량이미지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삭제용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“x” 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표기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2) 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기본정보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차량번호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</a:t>
            </a:r>
            <a:r>
              <a:rPr lang="ko-KR" alt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모델정보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등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가 보여지는 화면 영역 필요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※ 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어떤 차량인지 알기 위해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3) </a:t>
            </a:r>
            <a:r>
              <a:rPr lang="ko-KR" alt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딜러견적과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방문견적을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선택하는 </a:t>
            </a:r>
            <a:r>
              <a:rPr lang="ko-KR" alt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팝업화면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추가 필요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737155"/>
              </p:ext>
            </p:extLst>
          </p:nvPr>
        </p:nvGraphicFramePr>
        <p:xfrm>
          <a:off x="3657120" y="4945818"/>
          <a:ext cx="2376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620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실시간시세문의 방법을 선택하여 주십시오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54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38" name="모서리가 둥근 직사각형 37"/>
          <p:cNvSpPr/>
          <p:nvPr/>
        </p:nvSpPr>
        <p:spPr>
          <a:xfrm>
            <a:off x="3676427" y="496261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hlinkClick r:id="" action="ppaction://noaction"/>
          </p:cNvPr>
          <p:cNvSpPr/>
          <p:nvPr/>
        </p:nvSpPr>
        <p:spPr>
          <a:xfrm>
            <a:off x="3864391" y="5656243"/>
            <a:ext cx="90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딜러견적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0" name="직사각형 39">
            <a:hlinkClick r:id="" action="ppaction://noaction"/>
          </p:cNvPr>
          <p:cNvSpPr/>
          <p:nvPr/>
        </p:nvSpPr>
        <p:spPr>
          <a:xfrm>
            <a:off x="4894247" y="5656243"/>
            <a:ext cx="90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err="1" smtClean="0">
                <a:solidFill>
                  <a:prstClr val="white"/>
                </a:solidFill>
                <a:latin typeface="+mn-ea"/>
                <a:ea typeface="+mn-ea"/>
              </a:rPr>
              <a:t>방문견적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90054" y="558424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867892" y="558424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6</a:t>
            </a:r>
            <a:endParaRPr lang="en-US" altLang="ko-KR" sz="700" b="1" dirty="0" smtClean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8071"/>
              </p:ext>
            </p:extLst>
          </p:nvPr>
        </p:nvGraphicFramePr>
        <p:xfrm>
          <a:off x="5851206" y="836712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썸카플러스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제휴딜러에게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견적을 신청하시겠습니까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4" name="모서리가 둥근 직사각형 43"/>
          <p:cNvSpPr/>
          <p:nvPr/>
        </p:nvSpPr>
        <p:spPr>
          <a:xfrm>
            <a:off x="5870513" y="85350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>
            <a:hlinkClick r:id="" action="ppaction://noaction"/>
          </p:cNvPr>
          <p:cNvSpPr/>
          <p:nvPr/>
        </p:nvSpPr>
        <p:spPr>
          <a:xfrm>
            <a:off x="6125487" y="1587910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6" name="직사각형 45">
            <a:hlinkClick r:id="" action="ppaction://noaction"/>
          </p:cNvPr>
          <p:cNvSpPr/>
          <p:nvPr/>
        </p:nvSpPr>
        <p:spPr>
          <a:xfrm>
            <a:off x="6897008" y="1587910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06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그림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44" y="3787324"/>
            <a:ext cx="400050" cy="3429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89445"/>
              </p:ext>
            </p:extLst>
          </p:nvPr>
        </p:nvGraphicFramePr>
        <p:xfrm>
          <a:off x="7973856" y="188640"/>
          <a:ext cx="1932331" cy="393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My page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호출합니다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모댈로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검색이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검색하면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페이지로 이동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이미지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광고영역입니다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썸카플러스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우대매물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인증중고차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우수딜러매물에서 가져온 매물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보여줍니다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찜하기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관심매물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등록을 하는 기능입니다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찜하기가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완료된 매물은 하트는 흰색공백에서 빨간색이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꽉찬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이미지로 변경됨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3713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79998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874226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058712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723318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699851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44429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7911851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892427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4275684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216623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7846442"/>
                  </a:ext>
                </a:extLst>
              </a:tr>
            </a:tbl>
          </a:graphicData>
        </a:graphic>
      </p:graphicFrame>
      <p:pic>
        <p:nvPicPr>
          <p:cNvPr id="19" name="Picture 4" descr="메인페이지 컨셉-05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" b="48915"/>
          <a:stretch/>
        </p:blipFill>
        <p:spPr>
          <a:xfrm>
            <a:off x="139767" y="934539"/>
            <a:ext cx="2772000" cy="495044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Mobile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메인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(1)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모바일에서 최초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접속시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나오는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인트로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화면</a:t>
            </a:r>
          </a:p>
        </p:txBody>
      </p:sp>
      <p:sp>
        <p:nvSpPr>
          <p:cNvPr id="26" name="직사각형 9"/>
          <p:cNvSpPr/>
          <p:nvPr/>
        </p:nvSpPr>
        <p:spPr>
          <a:xfrm>
            <a:off x="179512" y="1368371"/>
            <a:ext cx="2732255" cy="466769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2628" y="131395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9"/>
          <p:cNvSpPr/>
          <p:nvPr/>
        </p:nvSpPr>
        <p:spPr>
          <a:xfrm>
            <a:off x="165765" y="1844824"/>
            <a:ext cx="2753428" cy="1326047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 dirty="0">
              <a:latin typeface="+mn-ea"/>
            </a:endParaRPr>
          </a:p>
        </p:txBody>
      </p:sp>
      <p:sp>
        <p:nvSpPr>
          <p:cNvPr id="31" name="직사각형 9"/>
          <p:cNvSpPr/>
          <p:nvPr/>
        </p:nvSpPr>
        <p:spPr>
          <a:xfrm>
            <a:off x="164628" y="3267400"/>
            <a:ext cx="2747139" cy="26175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2628" y="181908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92628" y="326916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9"/>
          <p:cNvSpPr/>
          <p:nvPr/>
        </p:nvSpPr>
        <p:spPr>
          <a:xfrm>
            <a:off x="2522312" y="943331"/>
            <a:ext cx="360000" cy="37941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450312" y="91996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43" y="3814358"/>
            <a:ext cx="400050" cy="342900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3187214" y="359940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3368824" y="899928"/>
            <a:ext cx="2029091" cy="1224001"/>
            <a:chOff x="5369733" y="5618915"/>
            <a:chExt cx="2029091" cy="1224001"/>
          </a:xfrm>
        </p:grpSpPr>
        <p:sp>
          <p:nvSpPr>
            <p:cNvPr id="79" name="직사각형 78"/>
            <p:cNvSpPr/>
            <p:nvPr/>
          </p:nvSpPr>
          <p:spPr bwMode="auto">
            <a:xfrm>
              <a:off x="5369733" y="5618915"/>
              <a:ext cx="2029091" cy="1224001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로그인이</a:t>
              </a: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 필요한 페이지입니다</a:t>
              </a:r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로그인하시겠습니까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?</a:t>
              </a:r>
            </a:p>
          </p:txBody>
        </p:sp>
        <p:sp>
          <p:nvSpPr>
            <p:cNvPr id="80" name="직사각형 79">
              <a:hlinkClick r:id="" action="ppaction://noaction"/>
            </p:cNvPr>
            <p:cNvSpPr/>
            <p:nvPr/>
          </p:nvSpPr>
          <p:spPr>
            <a:xfrm>
              <a:off x="5651219" y="6302992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81" name="직사각형 80">
              <a:hlinkClick r:id="" action="ppaction://noaction"/>
            </p:cNvPr>
            <p:cNvSpPr/>
            <p:nvPr/>
          </p:nvSpPr>
          <p:spPr>
            <a:xfrm>
              <a:off x="6422740" y="6302992"/>
              <a:ext cx="720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smtClean="0">
                  <a:solidFill>
                    <a:prstClr val="white"/>
                  </a:solidFill>
                  <a:latin typeface="+mn-ea"/>
                  <a:ea typeface="+mn-ea"/>
                </a:rPr>
                <a:t>취소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직사각형 81">
              <a:hlinkClick r:id="" action="ppaction://noaction"/>
            </p:cNvPr>
            <p:cNvSpPr/>
            <p:nvPr/>
          </p:nvSpPr>
          <p:spPr>
            <a:xfrm>
              <a:off x="5517834" y="5698493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3" name="모서리가 둥근 직사각형 82"/>
          <p:cNvSpPr/>
          <p:nvPr/>
        </p:nvSpPr>
        <p:spPr>
          <a:xfrm>
            <a:off x="3427607" y="96245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401052" y="1898561"/>
            <a:ext cx="20415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아직 회원이 아니신가요</a:t>
            </a:r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?    </a:t>
            </a:r>
            <a:r>
              <a:rPr lang="ko-KR" altLang="en-US" sz="700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회원가입하기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277560" y="96316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24808" y="3645024"/>
            <a:ext cx="1618398" cy="647200"/>
          </a:xfrm>
          <a:prstGeom prst="wedgeRoundRectCallout">
            <a:avLst>
              <a:gd name="adj1" fmla="val -70249"/>
              <a:gd name="adj2" fmla="val 17217"/>
              <a:gd name="adj3" fmla="val 16667"/>
            </a:avLst>
          </a:prstGeom>
          <a:solidFill>
            <a:srgbClr val="FF0000">
              <a:alpha val="1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>
            <a:off x="3775593" y="3958774"/>
            <a:ext cx="403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8176884" y="5949336"/>
            <a:ext cx="1512168" cy="504000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이미지 </a:t>
            </a:r>
            <a:r>
              <a:rPr lang="ko-KR" alt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미확정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9896" y="3968224"/>
            <a:ext cx="360000" cy="3240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65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790216"/>
            <a:ext cx="2392150" cy="5688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614322"/>
              </p:ext>
            </p:extLst>
          </p:nvPr>
        </p:nvGraphicFramePr>
        <p:xfrm>
          <a:off x="7973856" y="188640"/>
          <a:ext cx="1932331" cy="2749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방문여부를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방문견적은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오프라인으로 유선으로 재확인이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필효한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업무로 신청만 관리됩니다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직접방문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견적산출이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가능한 위치를 고객에게 알려주고 방문을 통해 실제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견적가를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산출합니다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방문요청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견적산출이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가능한 딜러가 고객이 요청한 위치로 찾아가서 해당 차량의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견적가를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산출합니다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시세산정내용 또는 내차 정보와는 다른 정보로 입력하여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방문견적을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요청할 수 있습니다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주소 등 텍스트 길이가 길어질 경우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줄로 처리하고 그 이상은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….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으로 처리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Make up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과 위탁판매도 같이 신청 받습니다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요청여부에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따라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관리자는 아웃소싱 업체를 선별합니다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담당자는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유선통화시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재확인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방문견적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입력을 완료하고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제휴업체에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해당 내역을 송부합니다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제휴업체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방문견적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위탁판매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Make up)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담당자에게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발송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방문견적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내차팔기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시세확인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실시간시세문의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방문견적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방문견적에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필요한 정보를 입력합니다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61342" y="126990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2643" y="153212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48544" y="522920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324539" y="566124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/>
          </p:nvPr>
        </p:nvGraphicFramePr>
        <p:xfrm>
          <a:off x="2998524" y="808581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방문견적을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신청하시겠습니까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8" name="모서리가 둥근 직사각형 47"/>
          <p:cNvSpPr/>
          <p:nvPr/>
        </p:nvSpPr>
        <p:spPr>
          <a:xfrm>
            <a:off x="3017831" y="825377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>
            <a:hlinkClick r:id="" action="ppaction://noaction"/>
          </p:cNvPr>
          <p:cNvSpPr/>
          <p:nvPr/>
        </p:nvSpPr>
        <p:spPr>
          <a:xfrm>
            <a:off x="3272805" y="1559779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0" name="직사각형 49">
            <a:hlinkClick r:id="" action="ppaction://noaction"/>
          </p:cNvPr>
          <p:cNvSpPr/>
          <p:nvPr/>
        </p:nvSpPr>
        <p:spPr>
          <a:xfrm>
            <a:off x="4044326" y="1559779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25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3599" y="1027743"/>
            <a:ext cx="7689850" cy="136683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200" b="1" smtClean="0">
                <a:solidFill>
                  <a:schemeClr val="bg1"/>
                </a:solidFill>
              </a:rPr>
              <a:t>                  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현장서비스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현장서비스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현장서비스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매매단지內 거래현장에서 </a:t>
            </a:r>
            <a:r>
              <a: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유용하게 사용되는 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기능</a:t>
            </a:r>
            <a:endParaRPr lang="ko-KR" altLang="en-US" sz="8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764704"/>
            <a:ext cx="3013010" cy="536374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28464" y="134076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8464" y="262852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6464" y="337457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6464" y="57332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05000" y="57332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34969" y="57332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409775" y="57332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416094"/>
              </p:ext>
            </p:extLst>
          </p:nvPr>
        </p:nvGraphicFramePr>
        <p:xfrm>
          <a:off x="7973856" y="188640"/>
          <a:ext cx="1932331" cy="182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해당 단지내의 딜러를 노출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슬라이드 방식으로 우선 순위는 인증딜러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상위등급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판매량 순입니다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텍스트 검색으로 엔진 도입이 요구되는 항목입니다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리스트는 인증중고차와 동일합니다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구매비용 계산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팝업이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팔생하며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해당 차량번호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기입시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구매비용에 해당하는 세부항목들과 금액이 산출 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체크리스트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딜러가 고객에게 체크해야 될 항목들을 제공하는 이벤트를 발생 시킵니다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명함발송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고객에게 딜러의 명함을 발송하는 이벤트를 발생시킵니다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차량번호 검색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-&gt;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실매물체크로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대체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부탁드립니다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49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2" y="798712"/>
            <a:ext cx="1808904" cy="5688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973856" y="188640"/>
          <a:ext cx="1932331" cy="448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 기본정보를 가져오기 위한 차량번호를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차량번호를 선택할 수 있도록 구현합니다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자동차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등록원부상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신차가격을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자동차 구매가격을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구매가격은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필수값입니다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등록지역을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세금납무를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위한 목적입니다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코드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서울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부산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대구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경남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제주 등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별도 코드 제공 예정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필수값입니다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용도구분을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영업용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비영업용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필수값입니다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승용구분을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승용차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1500cc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미만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1600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미만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2000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미만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2000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이상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승합차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7~10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인승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11~15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인승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16~25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인승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26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인승 이상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화물차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0.6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톤미만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0.6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톤이상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2.5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톤미만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4.6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톤미만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4.6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톤이상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필수값입니다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인지대를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딜러는 기본값으로 등록된 내용을 가져옵니다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증지대를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딜러는 기본값으로 등록된 내용을 가져옵니다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번호판대를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딜러는 기본값으로 등록된 내용을 가져옵니다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등록대행료를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딜러는 기본값으로 등록된 내용을 가져옵니다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관리비용을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딜러는 기본값으로 등록된 내용을 가져옵니다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이전비용을 다시 계산합니다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(3), (4), (5), (6)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의 값은 필수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입력사항입니다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고객찾기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popup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비용계산기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내용을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8242639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비용계산기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현장서비스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비용계산기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고객에게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차량구매시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비용을 알려주기 위한 거래금액 계산기</a:t>
            </a:r>
            <a:endParaRPr lang="ko-KR" altLang="en-US" sz="8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182375" y="242088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182375" y="267375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67446" y="289897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471580" y="287985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327853" y="314860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70294" y="385299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0348" y="408542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70294" y="408733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9185" y="501108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00472" y="587728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155832" y="587723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992560" y="501319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/>
          </p:nvPr>
        </p:nvGraphicFramePr>
        <p:xfrm>
          <a:off x="2900516" y="980728"/>
          <a:ext cx="2124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xmlns="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16360821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xmlns="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xmlns="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차량구매가격을 등록하여 주십시오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6476221"/>
                  </a:ext>
                </a:extLst>
              </a:tr>
            </a:tbl>
          </a:graphicData>
        </a:graphic>
      </p:graphicFrame>
      <p:sp>
        <p:nvSpPr>
          <p:cNvPr id="82" name="모서리가 둥근 직사각형 81"/>
          <p:cNvSpPr/>
          <p:nvPr/>
        </p:nvSpPr>
        <p:spPr>
          <a:xfrm>
            <a:off x="2919823" y="99752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hlinkClick r:id="" action="ppaction://noaction"/>
          </p:cNvPr>
          <p:cNvSpPr/>
          <p:nvPr/>
        </p:nvSpPr>
        <p:spPr>
          <a:xfrm>
            <a:off x="3422516" y="1731926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/>
          </p:nvPr>
        </p:nvGraphicFramePr>
        <p:xfrm>
          <a:off x="2900516" y="2289926"/>
          <a:ext cx="2124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xmlns="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16360821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xmlns="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xmlns="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등록지역을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선택하여 주십시오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6476221"/>
                  </a:ext>
                </a:extLst>
              </a:tr>
            </a:tbl>
          </a:graphicData>
        </a:graphic>
      </p:graphicFrame>
      <p:sp>
        <p:nvSpPr>
          <p:cNvPr id="85" name="모서리가 둥근 직사각형 84"/>
          <p:cNvSpPr/>
          <p:nvPr/>
        </p:nvSpPr>
        <p:spPr>
          <a:xfrm>
            <a:off x="2919823" y="230672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hlinkClick r:id="" action="ppaction://noaction"/>
          </p:cNvPr>
          <p:cNvSpPr/>
          <p:nvPr/>
        </p:nvSpPr>
        <p:spPr>
          <a:xfrm>
            <a:off x="3422516" y="3041124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/>
          </p:nvPr>
        </p:nvGraphicFramePr>
        <p:xfrm>
          <a:off x="2901008" y="3655375"/>
          <a:ext cx="2124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xmlns="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16360821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xmlns="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xmlns="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용도구분을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선택하여 주십시오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6476221"/>
                  </a:ext>
                </a:extLst>
              </a:tr>
            </a:tbl>
          </a:graphicData>
        </a:graphic>
      </p:graphicFrame>
      <p:sp>
        <p:nvSpPr>
          <p:cNvPr id="88" name="모서리가 둥근 직사각형 87"/>
          <p:cNvSpPr/>
          <p:nvPr/>
        </p:nvSpPr>
        <p:spPr>
          <a:xfrm>
            <a:off x="2920315" y="367217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hlinkClick r:id="" action="ppaction://noaction"/>
          </p:cNvPr>
          <p:cNvSpPr/>
          <p:nvPr/>
        </p:nvSpPr>
        <p:spPr>
          <a:xfrm>
            <a:off x="3423008" y="4406573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/>
          </p:nvPr>
        </p:nvGraphicFramePr>
        <p:xfrm>
          <a:off x="2900516" y="5012771"/>
          <a:ext cx="2124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xmlns="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16360821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xmlns="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xmlns="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승용구분을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선택하여 주십시오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6476221"/>
                  </a:ext>
                </a:extLst>
              </a:tr>
            </a:tbl>
          </a:graphicData>
        </a:graphic>
      </p:graphicFrame>
      <p:sp>
        <p:nvSpPr>
          <p:cNvPr id="91" name="모서리가 둥근 직사각형 90"/>
          <p:cNvSpPr/>
          <p:nvPr/>
        </p:nvSpPr>
        <p:spPr>
          <a:xfrm>
            <a:off x="2919823" y="5029567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>
            <a:hlinkClick r:id="" action="ppaction://noaction"/>
          </p:cNvPr>
          <p:cNvSpPr/>
          <p:nvPr/>
        </p:nvSpPr>
        <p:spPr>
          <a:xfrm>
            <a:off x="3422516" y="5763969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63" name="직사각형 9"/>
          <p:cNvSpPr/>
          <p:nvPr/>
        </p:nvSpPr>
        <p:spPr>
          <a:xfrm>
            <a:off x="111460" y="1470010"/>
            <a:ext cx="946120" cy="22038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7025" y="146197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102004" y="5364382"/>
            <a:ext cx="1620000" cy="1088955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이미지 수정 필요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1) 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차량번호를 선택하는 검색기능 필요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78" y="973680"/>
            <a:ext cx="1800000" cy="3200000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09023" y="898732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258616" y="91673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/>
          </p:nvPr>
        </p:nvGraphicFramePr>
        <p:xfrm>
          <a:off x="5391478" y="4471567"/>
          <a:ext cx="2124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xmlns="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16360821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xmlns="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xmlns="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비용계산기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내용을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전송하시겠습니까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6476221"/>
                  </a:ext>
                </a:extLst>
              </a:tr>
            </a:tbl>
          </a:graphicData>
        </a:graphic>
      </p:graphicFrame>
      <p:sp>
        <p:nvSpPr>
          <p:cNvPr id="68" name="모서리가 둥근 직사각형 67"/>
          <p:cNvSpPr/>
          <p:nvPr/>
        </p:nvSpPr>
        <p:spPr>
          <a:xfrm>
            <a:off x="5410785" y="4488363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264629" y="255459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직사각형 70">
            <a:hlinkClick r:id="" action="ppaction://noaction"/>
          </p:cNvPr>
          <p:cNvSpPr/>
          <p:nvPr/>
        </p:nvSpPr>
        <p:spPr>
          <a:xfrm>
            <a:off x="5723564" y="5169647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72" name="직사각형 71">
            <a:hlinkClick r:id="" action="ppaction://noaction"/>
          </p:cNvPr>
          <p:cNvSpPr/>
          <p:nvPr/>
        </p:nvSpPr>
        <p:spPr>
          <a:xfrm>
            <a:off x="6495085" y="5169647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93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254818"/>
              </p:ext>
            </p:extLst>
          </p:nvPr>
        </p:nvGraphicFramePr>
        <p:xfrm>
          <a:off x="7973856" y="188640"/>
          <a:ext cx="1932331" cy="251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확인된 사항을 체크합니다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고객찾기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popup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체크리스트 내용을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체크리스트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현장서비스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체크리스트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고객에게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차량구매시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자동차 점검사항 및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구매절차를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알려주는 온라인 지침서</a:t>
            </a:r>
            <a:endParaRPr lang="ko-KR" altLang="en-US" sz="8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908720"/>
            <a:ext cx="1800000" cy="54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8" y="2787440"/>
            <a:ext cx="1800000" cy="3494903"/>
          </a:xfrm>
          <a:prstGeom prst="rect">
            <a:avLst/>
          </a:prstGeom>
        </p:spPr>
      </p:pic>
      <p:sp>
        <p:nvSpPr>
          <p:cNvPr id="30" name="직사각형 9"/>
          <p:cNvSpPr/>
          <p:nvPr/>
        </p:nvSpPr>
        <p:spPr>
          <a:xfrm>
            <a:off x="206624" y="1772799"/>
            <a:ext cx="174739" cy="450954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3147" y="170082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직사각형 9"/>
          <p:cNvSpPr/>
          <p:nvPr/>
        </p:nvSpPr>
        <p:spPr>
          <a:xfrm>
            <a:off x="2148314" y="3140968"/>
            <a:ext cx="174739" cy="2268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034837" y="306899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44688" y="566124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78" y="1199692"/>
            <a:ext cx="1800000" cy="3200000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5147423" y="1124744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97016" y="114274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54575"/>
              </p:ext>
            </p:extLst>
          </p:nvPr>
        </p:nvGraphicFramePr>
        <p:xfrm>
          <a:off x="5229878" y="4697579"/>
          <a:ext cx="2124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비용계산기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내용을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전송하시겠습니까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2" name="모서리가 둥근 직사각형 41"/>
          <p:cNvSpPr/>
          <p:nvPr/>
        </p:nvSpPr>
        <p:spPr>
          <a:xfrm>
            <a:off x="5249185" y="4714375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103029" y="278060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직사각형 43">
            <a:hlinkClick r:id="" action="ppaction://noaction"/>
          </p:cNvPr>
          <p:cNvSpPr/>
          <p:nvPr/>
        </p:nvSpPr>
        <p:spPr>
          <a:xfrm>
            <a:off x="5561964" y="5395659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5" name="직사각형 44">
            <a:hlinkClick r:id="" action="ppaction://noaction"/>
          </p:cNvPr>
          <p:cNvSpPr/>
          <p:nvPr/>
        </p:nvSpPr>
        <p:spPr>
          <a:xfrm>
            <a:off x="6333485" y="5395659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955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22" y="1355611"/>
            <a:ext cx="1725750" cy="3068000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976373" y="796208"/>
          <a:ext cx="1929628" cy="293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16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5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명함을 수정할 수 있는 화면을 </a:t>
                      </a:r>
                      <a:r>
                        <a:rPr lang="ko-KR" altLang="en-US" sz="6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팝업합니다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6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5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</a:t>
                      </a: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ko-KR" altLang="en-US" sz="6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고객찾기</a:t>
                      </a: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popup</a:t>
                      </a: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을 호출합니다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6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7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명함의 인사말을 수정합니다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245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명함의 연락처를 수정합니다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고객정보와 동일할 필요는 없습니다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245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명함내용 및 프로필 사진을 수정합니다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6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77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명함을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</a:t>
                      </a: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합니다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77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해당 이미지 </a:t>
                      </a:r>
                      <a:r>
                        <a:rPr lang="ko-KR" altLang="en-US" sz="6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이미지 업로드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7990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7990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77990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77990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77990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77990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77990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656" marB="45656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5950" marR="35950" marT="35950" marB="3595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3300531" y="664368"/>
            <a:ext cx="1023750" cy="2632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650" dirty="0" err="1">
                <a:solidFill>
                  <a:schemeClr val="tx1"/>
                </a:solidFill>
                <a:latin typeface="+mn-ea"/>
              </a:rPr>
              <a:t>명함발송</a:t>
            </a:r>
            <a:endParaRPr lang="ko-KR" altLang="en-US" sz="6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63792" y="664368"/>
            <a:ext cx="2486250" cy="2632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650" dirty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650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650" dirty="0" err="1">
                <a:solidFill>
                  <a:schemeClr val="tx1"/>
                </a:solidFill>
                <a:latin typeface="+mn-ea"/>
              </a:rPr>
              <a:t>현장서비스</a:t>
            </a:r>
            <a:r>
              <a:rPr lang="ko-KR" altLang="en-US" sz="65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650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650" dirty="0" err="1">
                <a:solidFill>
                  <a:schemeClr val="tx1"/>
                </a:solidFill>
                <a:latin typeface="+mn-ea"/>
              </a:rPr>
              <a:t>명함발송</a:t>
            </a:r>
            <a:endParaRPr lang="ko-KR" altLang="en-US" sz="6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82478" y="960054"/>
            <a:ext cx="4972500" cy="2632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65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딜러회원인</a:t>
            </a:r>
            <a:r>
              <a:rPr lang="ko-KR" altLang="en-US" sz="65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경우 </a:t>
            </a:r>
            <a:r>
              <a:rPr lang="ko-KR" altLang="en-US" sz="65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명함발송</a:t>
            </a:r>
            <a:r>
              <a:rPr lang="ko-KR" altLang="en-US" sz="65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기능을 사용할 수 있음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815266" y="3099405"/>
            <a:ext cx="117000" cy="117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69" b="1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569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814209" y="2556686"/>
            <a:ext cx="117000" cy="117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69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569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814209" y="2796734"/>
            <a:ext cx="117000" cy="117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69" b="1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569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/>
          </p:nvPr>
        </p:nvGraphicFramePr>
        <p:xfrm>
          <a:off x="3857022" y="4657528"/>
          <a:ext cx="1667250" cy="90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5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2175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96525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34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4625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7550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명함을 수정하시겠습니까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17550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4095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8" name="모서리가 둥근 직사각형 47"/>
          <p:cNvSpPr/>
          <p:nvPr/>
        </p:nvSpPr>
        <p:spPr>
          <a:xfrm>
            <a:off x="3872709" y="4671175"/>
            <a:ext cx="117000" cy="11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88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488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>
            <a:hlinkClick r:id="" action="ppaction://noaction"/>
          </p:cNvPr>
          <p:cNvSpPr/>
          <p:nvPr/>
        </p:nvSpPr>
        <p:spPr>
          <a:xfrm>
            <a:off x="4079875" y="5267877"/>
            <a:ext cx="585000" cy="175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2925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569" b="1" kern="0" dirty="0">
                <a:solidFill>
                  <a:prstClr val="white"/>
                </a:solidFill>
                <a:latin typeface="+mn-ea"/>
              </a:rPr>
              <a:t>확인</a:t>
            </a:r>
          </a:p>
        </p:txBody>
      </p:sp>
      <p:sp>
        <p:nvSpPr>
          <p:cNvPr id="50" name="직사각형 49">
            <a:hlinkClick r:id="" action="ppaction://noaction"/>
          </p:cNvPr>
          <p:cNvSpPr/>
          <p:nvPr/>
        </p:nvSpPr>
        <p:spPr>
          <a:xfrm>
            <a:off x="4706736" y="5267877"/>
            <a:ext cx="585000" cy="1755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2925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569" b="1" kern="0">
                <a:solidFill>
                  <a:prstClr val="white"/>
                </a:solidFill>
                <a:latin typeface="+mn-ea"/>
              </a:rPr>
              <a:t>취소</a:t>
            </a:r>
            <a:endParaRPr lang="ko-KR" altLang="en-US" sz="569" b="1" kern="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97" y="1282356"/>
            <a:ext cx="2599594" cy="4621500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1384117" y="4131078"/>
            <a:ext cx="117000" cy="117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69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569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612740" y="4131078"/>
            <a:ext cx="117000" cy="117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69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569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825171" y="1282486"/>
            <a:ext cx="468052" cy="14625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650" b="1" dirty="0">
                <a:solidFill>
                  <a:schemeClr val="bg1"/>
                </a:solidFill>
              </a:rPr>
              <a:t>popup</a:t>
            </a:r>
            <a:endParaRPr lang="ko-KR" altLang="en-US" sz="650" b="1" dirty="0">
              <a:solidFill>
                <a:schemeClr val="bg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784216" y="1297111"/>
            <a:ext cx="117000" cy="11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88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488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545" y="1355611"/>
            <a:ext cx="1462500" cy="2600000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5703550" y="1294715"/>
            <a:ext cx="468052" cy="14625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650" b="1" dirty="0">
                <a:solidFill>
                  <a:schemeClr val="bg1"/>
                </a:solidFill>
              </a:rPr>
              <a:t>popup</a:t>
            </a:r>
            <a:endParaRPr lang="ko-KR" altLang="en-US" sz="650" b="1" dirty="0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662594" y="1309340"/>
            <a:ext cx="117000" cy="11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88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488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/>
          </p:nvPr>
        </p:nvGraphicFramePr>
        <p:xfrm>
          <a:off x="5622684" y="4657528"/>
          <a:ext cx="1725750" cy="90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5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2175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02375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34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4625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7550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 smtClean="0">
                          <a:solidFill>
                            <a:schemeClr val="tx1"/>
                          </a:solidFill>
                        </a:rPr>
                        <a:t>비용계산기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 내용을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17550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전송하시겠습니까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7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4095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58" name="모서리가 둥근 직사각형 57"/>
          <p:cNvSpPr/>
          <p:nvPr/>
        </p:nvSpPr>
        <p:spPr>
          <a:xfrm>
            <a:off x="5638371" y="4671175"/>
            <a:ext cx="117000" cy="11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88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488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479980" y="2640106"/>
            <a:ext cx="117000" cy="117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69" b="1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569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직사각형 59">
            <a:hlinkClick r:id="" action="ppaction://noaction"/>
          </p:cNvPr>
          <p:cNvSpPr/>
          <p:nvPr/>
        </p:nvSpPr>
        <p:spPr>
          <a:xfrm>
            <a:off x="5892504" y="5224718"/>
            <a:ext cx="585000" cy="175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2925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569" b="1" kern="0" dirty="0">
                <a:solidFill>
                  <a:prstClr val="white"/>
                </a:solidFill>
                <a:latin typeface="+mn-ea"/>
              </a:rPr>
              <a:t>확인</a:t>
            </a:r>
          </a:p>
        </p:txBody>
      </p:sp>
      <p:sp>
        <p:nvSpPr>
          <p:cNvPr id="61" name="직사각형 60">
            <a:hlinkClick r:id="" action="ppaction://noaction"/>
          </p:cNvPr>
          <p:cNvSpPr/>
          <p:nvPr/>
        </p:nvSpPr>
        <p:spPr>
          <a:xfrm>
            <a:off x="6519365" y="5224718"/>
            <a:ext cx="585000" cy="1755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2925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569" b="1" kern="0">
                <a:solidFill>
                  <a:prstClr val="white"/>
                </a:solidFill>
                <a:latin typeface="+mn-ea"/>
              </a:rPr>
              <a:t>취소</a:t>
            </a:r>
            <a:endParaRPr lang="ko-KR" altLang="en-US" sz="569" b="1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76345" y="2551404"/>
            <a:ext cx="161720" cy="116556"/>
          </a:xfrm>
          <a:prstGeom prst="rect">
            <a:avLst/>
          </a:prstGeom>
          <a:solidFill>
            <a:srgbClr val="987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5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6345" y="2785887"/>
            <a:ext cx="161720" cy="116556"/>
          </a:xfrm>
          <a:prstGeom prst="rect">
            <a:avLst/>
          </a:prstGeom>
          <a:solidFill>
            <a:srgbClr val="987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50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8639" y="1833699"/>
            <a:ext cx="117000" cy="117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69" b="1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569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9043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791080"/>
            <a:ext cx="3199500" cy="5688000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973856" y="188640"/>
          <a:ext cx="1932331" cy="266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차량번호를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상품용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판매차량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전 대상임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차량번호가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상품용차량인지 체크합니다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검색이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안될경우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alert message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(KFC DATA I/F)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차량번호검색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현장서비스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차량번호검색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차량이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상품용차량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판매중인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제시용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차량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인지 여부를 체크하고 제원 및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판매자를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알기 위한 화면</a:t>
            </a:r>
            <a:endParaRPr lang="ko-KR" altLang="en-US" sz="8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83758" y="159024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650704" y="159024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794918"/>
              </p:ext>
            </p:extLst>
          </p:nvPr>
        </p:nvGraphicFramePr>
        <p:xfrm>
          <a:off x="3909088" y="980728"/>
          <a:ext cx="1836000" cy="11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972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죄송합니다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해당 매물은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상품용 차량을 검색되지 않습니다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37" name="모서리가 둥근 직사각형 36"/>
          <p:cNvSpPr/>
          <p:nvPr/>
        </p:nvSpPr>
        <p:spPr>
          <a:xfrm>
            <a:off x="3928395" y="99752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hlinkClick r:id="" action="ppaction://noaction"/>
          </p:cNvPr>
          <p:cNvSpPr/>
          <p:nvPr/>
        </p:nvSpPr>
        <p:spPr>
          <a:xfrm>
            <a:off x="4287088" y="1731926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838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3599" y="1027743"/>
            <a:ext cx="7689850" cy="136683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200" b="1" dirty="0" smtClean="0">
                <a:solidFill>
                  <a:schemeClr val="bg1"/>
                </a:solidFill>
              </a:rPr>
              <a:t>                  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My page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3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973856" y="188640"/>
          <a:ext cx="1932331" cy="275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로그아웃 상태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상단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메뉴바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[MY]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선택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마이페이지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Drawer 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나타남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로그아웃 상태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상단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메뉴바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[MY]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선택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마이페이지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Drawer 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나타남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마이페이지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Drawer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로그아웃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내정보관리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내차관리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예약현황</a:t>
            </a:r>
            <a:r>
              <a: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종합화면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관리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8" y="877528"/>
            <a:ext cx="2520000" cy="679264"/>
          </a:xfrm>
          <a:prstGeom prst="rect">
            <a:avLst/>
          </a:prstGeom>
        </p:spPr>
      </p:pic>
      <p:sp>
        <p:nvSpPr>
          <p:cNvPr id="17" name="직사각형 9"/>
          <p:cNvSpPr/>
          <p:nvPr/>
        </p:nvSpPr>
        <p:spPr>
          <a:xfrm>
            <a:off x="2214103" y="1064165"/>
            <a:ext cx="407964" cy="262219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19827" y="100743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224808" y="1124879"/>
            <a:ext cx="2029091" cy="1224001"/>
            <a:chOff x="5369733" y="5618915"/>
            <a:chExt cx="2029091" cy="1224001"/>
          </a:xfrm>
        </p:grpSpPr>
        <p:sp>
          <p:nvSpPr>
            <p:cNvPr id="24" name="직사각형 23"/>
            <p:cNvSpPr/>
            <p:nvPr/>
          </p:nvSpPr>
          <p:spPr bwMode="auto">
            <a:xfrm>
              <a:off x="5369733" y="5618915"/>
              <a:ext cx="2029091" cy="1224001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로그인이</a:t>
              </a: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 필요한 페이지입니다</a:t>
              </a:r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로그인하시겠습니까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?</a:t>
              </a:r>
            </a:p>
          </p:txBody>
        </p:sp>
        <p:sp>
          <p:nvSpPr>
            <p:cNvPr id="25" name="직사각형 24">
              <a:hlinkClick r:id="" action="ppaction://noaction"/>
            </p:cNvPr>
            <p:cNvSpPr/>
            <p:nvPr/>
          </p:nvSpPr>
          <p:spPr>
            <a:xfrm>
              <a:off x="5651219" y="6302992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9" name="직사각형 28">
              <a:hlinkClick r:id="" action="ppaction://noaction"/>
            </p:cNvPr>
            <p:cNvSpPr/>
            <p:nvPr/>
          </p:nvSpPr>
          <p:spPr>
            <a:xfrm>
              <a:off x="6422740" y="6302992"/>
              <a:ext cx="720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smtClean="0">
                  <a:solidFill>
                    <a:prstClr val="white"/>
                  </a:solidFill>
                  <a:latin typeface="+mn-ea"/>
                  <a:ea typeface="+mn-ea"/>
                </a:rPr>
                <a:t>취소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직사각형 29">
              <a:hlinkClick r:id="" action="ppaction://noaction"/>
            </p:cNvPr>
            <p:cNvSpPr/>
            <p:nvPr/>
          </p:nvSpPr>
          <p:spPr>
            <a:xfrm>
              <a:off x="5517834" y="5698493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1" name="모서리가 둥근 직사각형 30"/>
          <p:cNvSpPr/>
          <p:nvPr/>
        </p:nvSpPr>
        <p:spPr>
          <a:xfrm>
            <a:off x="3283591" y="118740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7036" y="2123512"/>
            <a:ext cx="20415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아직 회원이 아니신가요</a:t>
            </a:r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?    </a:t>
            </a:r>
            <a:r>
              <a:rPr lang="ko-KR" altLang="en-US" sz="700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회원가입하기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8" y="1803742"/>
            <a:ext cx="2520000" cy="448000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17" idx="2"/>
          </p:cNvCxnSpPr>
          <p:nvPr/>
        </p:nvCxnSpPr>
        <p:spPr>
          <a:xfrm flipH="1">
            <a:off x="2038703" y="1326384"/>
            <a:ext cx="379382" cy="47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20552" y="197951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16496" y="249291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39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" y="813640"/>
            <a:ext cx="3132000" cy="5568000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492164"/>
              </p:ext>
            </p:extLst>
          </p:nvPr>
        </p:nvGraphicFramePr>
        <p:xfrm>
          <a:off x="7973856" y="188640"/>
          <a:ext cx="1932331" cy="435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고객명만 표기합니다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일반고객은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사진정보를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가지고 있지 않습니다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딜러회원만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사진을 등록할 수 있습니다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딜러회원은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사진 아이콘 클릭을 통해 사진을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회원정보수정 페이지를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로그인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회원정보수정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관심차량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찜하기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에 등록된 내용을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앨범형태로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보여주는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관심딜러로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등록된 명함을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앨범형태로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보여주는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 정보를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볼수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있는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여러대를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관리할 수 있습니다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마이카에서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수정이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등록차량은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BNK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 조회 및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견적요청이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대한 세차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경정비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광택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사진촬영 등의 서비스를 요청관리하는 메이크업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시승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탁송사전예약에 대한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요청현황을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민원 및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문의내역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현황을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내게맞는매물에서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등록한 원하는 조건에 따른 매물정보 피드백 현황을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회원탈퇴를 확인하는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로그인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회원정보수정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딜러가 전달함 명함을 관리 및 확인 하는 용도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</a:t>
            </a:r>
            <a:r>
              <a:rPr lang="en-US" altLang="ko-KR" sz="80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내정보관리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내차관리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예약현황</a:t>
            </a:r>
            <a:r>
              <a: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종합화면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관리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1165168" y="271771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2175015" y="272026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1165168" y="335686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2175015" y="338363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110216" y="399601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185065" y="404208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165168" y="463516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2175015" y="463024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1093168" y="110716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648744" y="110716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60" y="872895"/>
            <a:ext cx="900000" cy="1774168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3602432" y="764704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552025" y="76470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52" y="872269"/>
            <a:ext cx="1012500" cy="1800000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5025008" y="764704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974601" y="76470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18" y="808270"/>
            <a:ext cx="1012500" cy="1800000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587583" y="764704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537176" y="76470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10" y="2746122"/>
            <a:ext cx="1012500" cy="1800000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3602432" y="2682544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3552025" y="270054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52" y="2712828"/>
            <a:ext cx="1012500" cy="1800000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5025008" y="2650103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4974601" y="2668103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18" y="2707894"/>
            <a:ext cx="1012500" cy="1800000"/>
          </a:xfrm>
          <a:prstGeom prst="rect">
            <a:avLst/>
          </a:prstGeom>
        </p:spPr>
      </p:pic>
      <p:sp>
        <p:nvSpPr>
          <p:cNvPr id="81" name="모서리가 둥근 직사각형 80"/>
          <p:cNvSpPr/>
          <p:nvPr/>
        </p:nvSpPr>
        <p:spPr>
          <a:xfrm>
            <a:off x="6587583" y="2714680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6537176" y="273268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10" y="4630242"/>
            <a:ext cx="1012500" cy="1800000"/>
          </a:xfrm>
          <a:prstGeom prst="rect">
            <a:avLst/>
          </a:prstGeom>
        </p:spPr>
      </p:pic>
      <p:sp>
        <p:nvSpPr>
          <p:cNvPr id="84" name="모서리가 둥근 직사각형 83"/>
          <p:cNvSpPr/>
          <p:nvPr/>
        </p:nvSpPr>
        <p:spPr>
          <a:xfrm>
            <a:off x="3602432" y="4564122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3552025" y="458212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52" y="4553496"/>
            <a:ext cx="1012500" cy="1800000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5025008" y="4511185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4974601" y="4529185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45" y="4607518"/>
            <a:ext cx="1011973" cy="1800000"/>
          </a:xfrm>
          <a:prstGeom prst="rect">
            <a:avLst/>
          </a:prstGeom>
        </p:spPr>
      </p:pic>
      <p:sp>
        <p:nvSpPr>
          <p:cNvPr id="90" name="모서리가 둥근 직사각형 89"/>
          <p:cNvSpPr/>
          <p:nvPr/>
        </p:nvSpPr>
        <p:spPr>
          <a:xfrm>
            <a:off x="6587583" y="4577564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537176" y="459556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179752" y="511682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7822" y="5174495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명함 관리</a:t>
            </a:r>
          </a:p>
        </p:txBody>
      </p:sp>
    </p:spTree>
    <p:extLst>
      <p:ext uri="{BB962C8B-B14F-4D97-AF65-F5344CB8AC3E}">
        <p14:creationId xmlns:p14="http://schemas.microsoft.com/office/powerpoint/2010/main" val="1590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" y="1205544"/>
            <a:ext cx="2772000" cy="4929051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427378"/>
              </p:ext>
            </p:extLst>
          </p:nvPr>
        </p:nvGraphicFramePr>
        <p:xfrm>
          <a:off x="7973856" y="188640"/>
          <a:ext cx="1932331" cy="356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내차사기화면으로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인증중고차화면으로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특화서비스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설명화면으로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내차팔기화면으로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현장서비스화면으로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55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3713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79998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874226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058712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723318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699851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44429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7911851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892427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4275684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216623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784644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Mobile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메인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(2)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모바일에서 최초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접속시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나오는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인트로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화면</a:t>
            </a:r>
          </a:p>
        </p:txBody>
      </p:sp>
      <p:sp>
        <p:nvSpPr>
          <p:cNvPr id="8" name="직사각형 9"/>
          <p:cNvSpPr/>
          <p:nvPr/>
        </p:nvSpPr>
        <p:spPr>
          <a:xfrm>
            <a:off x="179512" y="1971248"/>
            <a:ext cx="2732255" cy="3600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2628" y="191683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716" y="2348920"/>
            <a:ext cx="2732255" cy="3600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832" y="229450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0924" y="2736960"/>
            <a:ext cx="2732255" cy="7200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4040" y="268254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0924" y="3546632"/>
            <a:ext cx="2732255" cy="75525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4040" y="349221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0924" y="4356304"/>
            <a:ext cx="2732255" cy="7200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4040" y="430188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440832" y="908720"/>
            <a:ext cx="2029091" cy="1224001"/>
            <a:chOff x="5369733" y="5618915"/>
            <a:chExt cx="2029091" cy="1224001"/>
          </a:xfrm>
        </p:grpSpPr>
        <p:sp>
          <p:nvSpPr>
            <p:cNvPr id="30" name="직사각형 29"/>
            <p:cNvSpPr/>
            <p:nvPr/>
          </p:nvSpPr>
          <p:spPr bwMode="auto">
            <a:xfrm>
              <a:off x="5369733" y="5618915"/>
              <a:ext cx="2029091" cy="1224001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로그인이</a:t>
              </a: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 필요한 페이지입니다</a:t>
              </a:r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로그인하시겠습니까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?</a:t>
              </a:r>
            </a:p>
          </p:txBody>
        </p:sp>
        <p:sp>
          <p:nvSpPr>
            <p:cNvPr id="31" name="직사각형 30">
              <a:hlinkClick r:id="" action="ppaction://noaction"/>
            </p:cNvPr>
            <p:cNvSpPr/>
            <p:nvPr/>
          </p:nvSpPr>
          <p:spPr>
            <a:xfrm>
              <a:off x="5651219" y="6302992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직사각형 31">
              <a:hlinkClick r:id="" action="ppaction://noaction"/>
            </p:cNvPr>
            <p:cNvSpPr/>
            <p:nvPr/>
          </p:nvSpPr>
          <p:spPr>
            <a:xfrm>
              <a:off x="6422740" y="6302992"/>
              <a:ext cx="720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smtClean="0">
                  <a:solidFill>
                    <a:prstClr val="white"/>
                  </a:solidFill>
                  <a:latin typeface="+mn-ea"/>
                  <a:ea typeface="+mn-ea"/>
                </a:rPr>
                <a:t>취소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3" name="직사각형 32">
              <a:hlinkClick r:id="" action="ppaction://noaction"/>
            </p:cNvPr>
            <p:cNvSpPr/>
            <p:nvPr/>
          </p:nvSpPr>
          <p:spPr>
            <a:xfrm>
              <a:off x="5517834" y="5698493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4" name="모서리가 둥근 직사각형 33"/>
          <p:cNvSpPr/>
          <p:nvPr/>
        </p:nvSpPr>
        <p:spPr>
          <a:xfrm>
            <a:off x="3499615" y="97124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73060" y="1907353"/>
            <a:ext cx="20415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아직 회원이 아니신가요</a:t>
            </a:r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?    </a:t>
            </a:r>
            <a:r>
              <a:rPr lang="ko-KR" altLang="en-US" sz="700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회원가입하기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176884" y="5949336"/>
            <a:ext cx="1512168" cy="504000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이미지 </a:t>
            </a:r>
            <a:r>
              <a:rPr lang="ko-KR" alt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미확정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695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818920"/>
            <a:ext cx="3179250" cy="5652000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973856" y="188640"/>
          <a:ext cx="1932331" cy="266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이미지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매물상세화면으로 이동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매물상세조회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하트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재클릭을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통한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찜하기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취소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관심차량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찜한매물에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대한 현황 관리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앨범형태로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조회됨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관심차량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2040" y="152175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864784" y="321299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392845"/>
              </p:ext>
            </p:extLst>
          </p:nvPr>
        </p:nvGraphicFramePr>
        <p:xfrm>
          <a:off x="3583336" y="963750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관심차량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매물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찜하기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삭제 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3602643" y="98054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hlinkClick r:id="" action="ppaction://noaction"/>
          </p:cNvPr>
          <p:cNvSpPr/>
          <p:nvPr/>
        </p:nvSpPr>
        <p:spPr>
          <a:xfrm>
            <a:off x="3857617" y="1714948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2" name="직사각형 41">
            <a:hlinkClick r:id="" action="ppaction://noaction"/>
          </p:cNvPr>
          <p:cNvSpPr/>
          <p:nvPr/>
        </p:nvSpPr>
        <p:spPr>
          <a:xfrm>
            <a:off x="4629138" y="1714948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4388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5" y="814645"/>
            <a:ext cx="3179250" cy="5652000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031268"/>
              </p:ext>
            </p:extLst>
          </p:nvPr>
        </p:nvGraphicFramePr>
        <p:xfrm>
          <a:off x="7973856" y="188640"/>
          <a:ext cx="1932331" cy="275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이미지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매물상세화면으로 이동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판매자정보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상세화면을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매물상세조회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판매자정보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참조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하트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재클릭을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통한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관심딜러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취소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관심차량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관심딜러로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등록한 내역을 조회 관리함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앨범형태로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조회됨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관심딜러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5811" y="151603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873829" y="151603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644149"/>
              </p:ext>
            </p:extLst>
          </p:nvPr>
        </p:nvGraphicFramePr>
        <p:xfrm>
          <a:off x="5798904" y="908720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관심딜러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 목록에서 해당 딜러를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삭제 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5818211" y="92551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hlinkClick r:id="" action="ppaction://noaction"/>
          </p:cNvPr>
          <p:cNvSpPr/>
          <p:nvPr/>
        </p:nvSpPr>
        <p:spPr>
          <a:xfrm>
            <a:off x="6073185" y="1659918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29" name="직사각형 28">
            <a:hlinkClick r:id="" action="ppaction://noaction"/>
          </p:cNvPr>
          <p:cNvSpPr/>
          <p:nvPr/>
        </p:nvSpPr>
        <p:spPr>
          <a:xfrm>
            <a:off x="6844706" y="1659918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72" y="905381"/>
            <a:ext cx="2160000" cy="3840000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3494567" y="791080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444160" y="80908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302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3" y="833502"/>
            <a:ext cx="3179250" cy="5652000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421597"/>
              </p:ext>
            </p:extLst>
          </p:nvPr>
        </p:nvGraphicFramePr>
        <p:xfrm>
          <a:off x="7973856" y="188640"/>
          <a:ext cx="1932331" cy="47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마이카는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저장관리할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수 있으며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개중 선택한 차량에 대한 상세 내역이 하단에 표기됨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상세내역을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조회가능한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매물상세조회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신규 또는 추가로 등록하는 화면을 호출함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–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내차정보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·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 참고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선택한 차량의 정보를 수정하는 화면을 호출함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–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내차정보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·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 참고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을 요청합니다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차량사진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정보가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장이상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없을 경우 견적 요청을 할 수 없습니다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마이카의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상세설명은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 이상 입력되어야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딜러견적과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방문견적을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견적요청을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취소합니다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message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취소여부를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확인후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확인시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견적요청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취소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상태코드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취소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처리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내차견적탭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견적현황을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보실수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있습니다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BNK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시세를 조회합니다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제휴된 딜러에게 온라인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견적요청을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진행합니다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오토샵을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통한 온라인견적 요청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오토샵과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Data I/F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우수협력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딜러를 통한 견적 요청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견적요청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발송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방문견적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요청화면을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내차팔기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시세확인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실시간시세문의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방문견적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참고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마이카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(1)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내차 정보를 조회하는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화면임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마이카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5275" y="205389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59070" y="278490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4488" y="319373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948897" y="319373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531784" y="319373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25275" y="41122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262544"/>
              </p:ext>
            </p:extLst>
          </p:nvPr>
        </p:nvGraphicFramePr>
        <p:xfrm>
          <a:off x="3503316" y="908720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마이카를 등록하시겠습니까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3" name="모서리가 둥근 직사각형 42"/>
          <p:cNvSpPr/>
          <p:nvPr/>
        </p:nvSpPr>
        <p:spPr>
          <a:xfrm>
            <a:off x="3522623" y="92551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hlinkClick r:id="" action="ppaction://noaction"/>
          </p:cNvPr>
          <p:cNvSpPr/>
          <p:nvPr/>
        </p:nvSpPr>
        <p:spPr>
          <a:xfrm>
            <a:off x="3777597" y="1467200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5" name="직사각형 44">
            <a:hlinkClick r:id="" action="ppaction://noaction"/>
          </p:cNvPr>
          <p:cNvSpPr/>
          <p:nvPr/>
        </p:nvSpPr>
        <p:spPr>
          <a:xfrm>
            <a:off x="4549118" y="1467200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97634"/>
              </p:ext>
            </p:extLst>
          </p:nvPr>
        </p:nvGraphicFramePr>
        <p:xfrm>
          <a:off x="5781320" y="914377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77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1123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차량의 정보를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수정하시겠습니까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7" name="모서리가 둥근 직사각형 46"/>
          <p:cNvSpPr/>
          <p:nvPr/>
        </p:nvSpPr>
        <p:spPr>
          <a:xfrm>
            <a:off x="5800627" y="931173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>
            <a:hlinkClick r:id="" action="ppaction://noaction"/>
          </p:cNvPr>
          <p:cNvSpPr/>
          <p:nvPr/>
        </p:nvSpPr>
        <p:spPr>
          <a:xfrm>
            <a:off x="6055601" y="1551259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9" name="직사각형 48">
            <a:hlinkClick r:id="" action="ppaction://noaction"/>
          </p:cNvPr>
          <p:cNvSpPr/>
          <p:nvPr/>
        </p:nvSpPr>
        <p:spPr>
          <a:xfrm>
            <a:off x="6827122" y="1551259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717281" y="355823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144688" y="319373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498076"/>
              </p:ext>
            </p:extLst>
          </p:nvPr>
        </p:nvGraphicFramePr>
        <p:xfrm>
          <a:off x="5781320" y="3717032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77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1123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차량의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견적요청을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취소하시겠습니까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65" name="모서리가 둥근 직사각형 64"/>
          <p:cNvSpPr/>
          <p:nvPr/>
        </p:nvSpPr>
        <p:spPr>
          <a:xfrm>
            <a:off x="5800627" y="373618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hlinkClick r:id="" action="ppaction://noaction"/>
          </p:cNvPr>
          <p:cNvSpPr/>
          <p:nvPr/>
        </p:nvSpPr>
        <p:spPr>
          <a:xfrm>
            <a:off x="6055601" y="4375490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67" name="직사각형 66">
            <a:hlinkClick r:id="" action="ppaction://noaction"/>
          </p:cNvPr>
          <p:cNvSpPr/>
          <p:nvPr/>
        </p:nvSpPr>
        <p:spPr>
          <a:xfrm>
            <a:off x="6827122" y="4375490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408293"/>
              </p:ext>
            </p:extLst>
          </p:nvPr>
        </p:nvGraphicFramePr>
        <p:xfrm>
          <a:off x="3503316" y="2252702"/>
          <a:ext cx="1944000" cy="10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견적방법을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선택하여 주십시오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468000"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69" name="모서리가 둥근 직사각형 68"/>
          <p:cNvSpPr/>
          <p:nvPr/>
        </p:nvSpPr>
        <p:spPr>
          <a:xfrm>
            <a:off x="3522623" y="226308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>
            <a:hlinkClick r:id="" action="ppaction://noaction"/>
          </p:cNvPr>
          <p:cNvSpPr/>
          <p:nvPr/>
        </p:nvSpPr>
        <p:spPr>
          <a:xfrm>
            <a:off x="3586173" y="2856704"/>
            <a:ext cx="792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err="1" smtClean="0">
                <a:solidFill>
                  <a:prstClr val="white"/>
                </a:solidFill>
                <a:latin typeface="+mn-ea"/>
                <a:ea typeface="+mn-ea"/>
              </a:rPr>
              <a:t>딜러견적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71" name="직사각형 70">
            <a:hlinkClick r:id="" action="ppaction://noaction"/>
          </p:cNvPr>
          <p:cNvSpPr/>
          <p:nvPr/>
        </p:nvSpPr>
        <p:spPr>
          <a:xfrm>
            <a:off x="4537511" y="2856704"/>
            <a:ext cx="792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err="1" smtClean="0">
                <a:solidFill>
                  <a:prstClr val="white"/>
                </a:solidFill>
                <a:latin typeface="+mn-ea"/>
                <a:ea typeface="+mn-ea"/>
              </a:rPr>
              <a:t>방문견적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3511836" y="278470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4511156" y="278470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80295"/>
              </p:ext>
            </p:extLst>
          </p:nvPr>
        </p:nvGraphicFramePr>
        <p:xfrm>
          <a:off x="3503592" y="3739167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견적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요청시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차량사진은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장이상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등록되어 야합니다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75" name="모서리가 둥근 직사각형 74"/>
          <p:cNvSpPr/>
          <p:nvPr/>
        </p:nvSpPr>
        <p:spPr>
          <a:xfrm>
            <a:off x="3522899" y="3744739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hlinkClick r:id="" action="ppaction://noaction"/>
          </p:cNvPr>
          <p:cNvSpPr/>
          <p:nvPr/>
        </p:nvSpPr>
        <p:spPr>
          <a:xfrm>
            <a:off x="3989592" y="4347875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1911"/>
              </p:ext>
            </p:extLst>
          </p:nvPr>
        </p:nvGraphicFramePr>
        <p:xfrm>
          <a:off x="5781320" y="2257717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상세설명을 입력하여 주십시오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78" name="모서리가 둥근 직사각형 77"/>
          <p:cNvSpPr/>
          <p:nvPr/>
        </p:nvSpPr>
        <p:spPr>
          <a:xfrm>
            <a:off x="5800627" y="2282529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hlinkClick r:id="" action="ppaction://noaction"/>
          </p:cNvPr>
          <p:cNvSpPr/>
          <p:nvPr/>
        </p:nvSpPr>
        <p:spPr>
          <a:xfrm>
            <a:off x="6267320" y="2839337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51356"/>
              </p:ext>
            </p:extLst>
          </p:nvPr>
        </p:nvGraphicFramePr>
        <p:xfrm>
          <a:off x="3503592" y="5121296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요청된 견적이 없습니다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89" name="모서리가 둥근 직사각형 88"/>
          <p:cNvSpPr/>
          <p:nvPr/>
        </p:nvSpPr>
        <p:spPr>
          <a:xfrm>
            <a:off x="3522899" y="513480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066223"/>
              </p:ext>
            </p:extLst>
          </p:nvPr>
        </p:nvGraphicFramePr>
        <p:xfrm>
          <a:off x="5781320" y="5121296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썸카플러스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제휴딜러에게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견적을 신청하시겠습니까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93" name="모서리가 둥근 직사각형 92"/>
          <p:cNvSpPr/>
          <p:nvPr/>
        </p:nvSpPr>
        <p:spPr>
          <a:xfrm>
            <a:off x="5800627" y="5145265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>
            <a:hlinkClick r:id="" action="ppaction://noaction"/>
          </p:cNvPr>
          <p:cNvSpPr/>
          <p:nvPr/>
        </p:nvSpPr>
        <p:spPr>
          <a:xfrm>
            <a:off x="6055601" y="5765289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95" name="직사각형 94">
            <a:hlinkClick r:id="" action="ppaction://noaction"/>
          </p:cNvPr>
          <p:cNvSpPr/>
          <p:nvPr/>
        </p:nvSpPr>
        <p:spPr>
          <a:xfrm>
            <a:off x="6827122" y="5765289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96" name="직사각형 95">
            <a:hlinkClick r:id="" action="ppaction://noaction"/>
          </p:cNvPr>
          <p:cNvSpPr/>
          <p:nvPr/>
        </p:nvSpPr>
        <p:spPr>
          <a:xfrm>
            <a:off x="3943769" y="5693281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1791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847957"/>
            <a:ext cx="3179250" cy="5652000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409408"/>
              </p:ext>
            </p:extLst>
          </p:nvPr>
        </p:nvGraphicFramePr>
        <p:xfrm>
          <a:off x="7973856" y="188640"/>
          <a:ext cx="1932331" cy="260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 등급 마크 표시를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견적요청한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내차번호입니다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금액 및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견적일자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정보입니다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딜러의 프로필을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popup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마이카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(2)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내차 정보를 조회하는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화면임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마이카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295148" y="436510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928680" y="436510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70516" y="436510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648760" y="443712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92" y="1052736"/>
            <a:ext cx="2160000" cy="38400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097696" y="980728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47289" y="99872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379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5768" y="1035686"/>
            <a:ext cx="1144822" cy="257763"/>
          </a:xfrm>
          <a:prstGeom prst="rect">
            <a:avLst/>
          </a:prstGeom>
          <a:noFill/>
        </p:spPr>
        <p:txBody>
          <a:bodyPr wrap="square" lIns="0" tIns="51435" rIns="0" bIns="51435" rtlCol="0">
            <a:spAutoFit/>
          </a:bodyPr>
          <a:lstStyle>
            <a:defPPr>
              <a:defRPr lang="ko-KR"/>
            </a:defPPr>
            <a:lvl1pPr marL="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17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861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o UI" panose="020B0502040204020203" pitchFamily="34" charset="0"/>
              </a:rPr>
              <a:t>내차 </a:t>
            </a:r>
            <a:r>
              <a:rPr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o UI" panose="020B0502040204020203" pitchFamily="34" charset="0"/>
              </a:rPr>
              <a:t>등록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o UI" panose="020B0502040204020203" pitchFamily="34" charset="0"/>
              </a:rPr>
              <a:t>·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o UI" panose="020B0502040204020203" pitchFamily="34" charset="0"/>
              </a:rPr>
              <a:t>수정</a:t>
            </a:r>
            <a:endParaRPr lang="en-US" altLang="ko-KR" sz="1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Lao UI" panose="020B0502040204020203" pitchFamily="34" charset="0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7973856" y="188640"/>
          <a:ext cx="1932331" cy="568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차량번호를 등록합니다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차대번호를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등록제시일자를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일반회원인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경우에는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등록당일입니다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보장상품을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딜러회원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헛걸음보상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환불보장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연장보증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무상점검 선택가능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보장상품은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운영법인에서 모든 인증마크를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판매관리를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헛걸음보상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환불보장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마크의 사용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회수는 딜러가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직접관리합니다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인증마크는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한개당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한 차량에만 등록할 수 있습니다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인증마크는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회수하여 다른 차량에 등록할 수 있으나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회수시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당일에는 사용이 불가합니다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단 판매에 의한 회수는 당일 사용이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방문사전예약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시승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탁송예약이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확정된 매물은 인증마크 회수가 불가합니다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보증기간연장과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무상점검은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운영법인과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제휴한 업체에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성능점검을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받은 대상 매물만 신청이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연장보증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무상점검 마크는 마이카 등록 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전제조건을 체크하여 신청가능여부를 활성화합니다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단 헛걸음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환불보장과는 다르게 등록 즉시 사용되는 인증마크가 아닌 신청 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관리자가 승인해줘야 인증마크가 매물에서 보여집니다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제조사를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 코드를 조회하여 목록을 생성합니다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KFC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에서 제조상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세부모델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등급은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알수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있게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Dataset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구조의 값을 제공할 예정입니다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제공방법은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협의필요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(view table, list data, 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sql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제공 등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모델을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 코드를 조회하여 목록을 생성합니다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세부모델을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세부모델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코드를 조회하여 목록을 생성합니다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등급을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제조사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세부모델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등급 코드를 조회하여 목록을 생성합니다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연식을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“YYYY”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년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“MM”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월 입력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색상을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"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검정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흰색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은색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기타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＂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주행거리를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.(Km)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최대값을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400,000Km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 제한합니다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연료타입을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가솔린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디젤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LPG,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가솔린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+LPG,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하이브리드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전기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변속기를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수동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세금 등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미납정보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범칙금 등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체납정보를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작성합니다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∨</a:t>
                      </a:r>
                      <a:endParaRPr kumimoji="0" lang="ko-KR" altLang="en-US" sz="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550" b="0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다음 페이지 계속</a:t>
                      </a:r>
                      <a:endParaRPr lang="ko-KR" altLang="en-US" sz="550" b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551736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내차정보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등록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수정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(1)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내차를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등록 및 수정할 수 있는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화면임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마이카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내차정보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등록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수정</a:t>
            </a:r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415028" y="1688645"/>
            <a:ext cx="1618398" cy="830885"/>
          </a:xfrm>
          <a:prstGeom prst="wedgeRoundRectCallout">
            <a:avLst>
              <a:gd name="adj1" fmla="val 75085"/>
              <a:gd name="adj2" fmla="val -26665"/>
              <a:gd name="adj3" fmla="val 16667"/>
            </a:avLst>
          </a:prstGeom>
          <a:solidFill>
            <a:srgbClr val="FF0000">
              <a:alpha val="5000"/>
            </a:srgbClr>
          </a:solidFill>
          <a:ln w="9525">
            <a:solidFill>
              <a:srgbClr val="F06C7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입력 또는 선택한 값이 존재하면 색상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또는 체크 등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으로 구분이 가능하게 표현해 줍니다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98" y="798465"/>
            <a:ext cx="1532168" cy="5652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35160" y="115112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35160" y="135336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035160" y="155560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35160" y="175784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035160" y="196008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35160" y="216233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35160" y="236457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035160" y="256681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35160" y="27690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35160" y="297129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35160" y="317354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035160" y="337578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35160" y="357802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35160" y="378026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9"/>
          <p:cNvSpPr/>
          <p:nvPr/>
        </p:nvSpPr>
        <p:spPr>
          <a:xfrm>
            <a:off x="2393730" y="1154746"/>
            <a:ext cx="174739" cy="2268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4235759" y="895698"/>
            <a:ext cx="1618398" cy="2022198"/>
          </a:xfrm>
          <a:prstGeom prst="wedgeRoundRectCallout">
            <a:avLst>
              <a:gd name="adj1" fmla="val -66989"/>
              <a:gd name="adj2" fmla="val -1224"/>
              <a:gd name="adj3" fmla="val 16667"/>
            </a:avLst>
          </a:prstGeom>
          <a:solidFill>
            <a:srgbClr val="FF0000">
              <a:alpha val="5000"/>
            </a:srgbClr>
          </a:solidFill>
          <a:ln w="9525">
            <a:solidFill>
              <a:srgbClr val="F06C7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코드 및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값입력이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가능한 화면이 나타나도록 아래로 슬라이딩 됩니다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820" y="1500164"/>
            <a:ext cx="14382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03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2829296" y="2241312"/>
            <a:ext cx="4788000" cy="421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96" y="798465"/>
            <a:ext cx="1532168" cy="565200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60512" y="602912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49851" y="603552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7973856" y="188640"/>
          <a:ext cx="1932331" cy="393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렌터카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사용이력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있음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없음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성늠점검번호를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입력 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수정받습니다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사고내역을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표준내용을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선택하면 자동으로 작성됩니다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자동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글작성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종류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□ 무사고  □ 운전석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단순교환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□ 운전석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문짝교환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□ 조수석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단순교환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□ 조수석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문짝교환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□ 삼박자  □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본넷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단순교환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외관상태를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결함없음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1~3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부위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3~5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부위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5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부위이상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옵션정보를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좌측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옵션항목을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참고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상세설명을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차량에 대한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구매자에게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어필가능한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내용을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차량사진정보를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장을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동영상등록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동영상이 저장되어 있는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URL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동영상 업로드는 지원하지 않습니다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주차위치를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매물이 주차된 위치를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판매가격을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만원단위로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입력하며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쵝소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만원 이상만 입력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입력 선택된 값을 전체 초기화합니다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입력 선택된 값을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저장합니다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 등록된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차량번호는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수정 여부를 확인 후 데이터를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미등록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차량번호인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경우는 등록 여부를 확인 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신규저장합니다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8102004" y="5170411"/>
            <a:ext cx="1620000" cy="1282926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이미지 수정 필요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1)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주차위치 선택을 우편번호 선택으로 처리</a:t>
            </a:r>
            <a:endParaRPr lang="ko-KR" altLang="en-US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내차정보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등록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수정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(2)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내차를</a:t>
            </a:r>
            <a:r>
              <a: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등록 및 수정할 수 있는 </a:t>
            </a:r>
            <a:r>
              <a:rPr lang="ko-KR" altLang="en-US" sz="80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화면임</a:t>
            </a:r>
            <a:endParaRPr lang="en-US" altLang="ko-KR" sz="8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마이카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내차정보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등록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수정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36653"/>
              </p:ext>
            </p:extLst>
          </p:nvPr>
        </p:nvGraphicFramePr>
        <p:xfrm>
          <a:off x="2830638" y="897072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마이카를 등록하시겠습니까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2" name="모서리가 둥근 직사각형 41"/>
          <p:cNvSpPr/>
          <p:nvPr/>
        </p:nvSpPr>
        <p:spPr>
          <a:xfrm>
            <a:off x="2849945" y="91386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hlinkClick r:id="" action="ppaction://noaction"/>
          </p:cNvPr>
          <p:cNvSpPr/>
          <p:nvPr/>
        </p:nvSpPr>
        <p:spPr>
          <a:xfrm>
            <a:off x="3104919" y="1648270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5" name="직사각형 44">
            <a:hlinkClick r:id="" action="ppaction://noaction"/>
          </p:cNvPr>
          <p:cNvSpPr/>
          <p:nvPr/>
        </p:nvSpPr>
        <p:spPr>
          <a:xfrm>
            <a:off x="3876440" y="1648270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419882"/>
              </p:ext>
            </p:extLst>
          </p:nvPr>
        </p:nvGraphicFramePr>
        <p:xfrm>
          <a:off x="5133248" y="897072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마이카를 수정하시겠습니까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7" name="모서리가 둥근 직사각형 46"/>
          <p:cNvSpPr/>
          <p:nvPr/>
        </p:nvSpPr>
        <p:spPr>
          <a:xfrm>
            <a:off x="5152555" y="91386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>
            <a:hlinkClick r:id="" action="ppaction://noaction"/>
          </p:cNvPr>
          <p:cNvSpPr/>
          <p:nvPr/>
        </p:nvSpPr>
        <p:spPr>
          <a:xfrm>
            <a:off x="5407529" y="1648270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9" name="직사각형 48">
            <a:hlinkClick r:id="" action="ppaction://noaction"/>
          </p:cNvPr>
          <p:cNvSpPr/>
          <p:nvPr/>
        </p:nvSpPr>
        <p:spPr>
          <a:xfrm>
            <a:off x="6179050" y="1648270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92560" y="397101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92560" y="417091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2560" y="437081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2560" y="457071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92560" y="477061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92560" y="497051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2560" y="517041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2560" y="537031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92560" y="557021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92560" y="577011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rcRect t="42423" b="31121"/>
          <a:stretch/>
        </p:blipFill>
        <p:spPr>
          <a:xfrm>
            <a:off x="3027308" y="2349865"/>
            <a:ext cx="2124000" cy="40410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rcRect t="69152" b="4241"/>
          <a:stretch/>
        </p:blipFill>
        <p:spPr>
          <a:xfrm>
            <a:off x="5331564" y="2354819"/>
            <a:ext cx="2124000" cy="406423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010398" y="2117960"/>
            <a:ext cx="1440000" cy="257763"/>
          </a:xfrm>
          <a:prstGeom prst="rect">
            <a:avLst/>
          </a:prstGeom>
          <a:solidFill>
            <a:schemeClr val="bg1"/>
          </a:solidFill>
        </p:spPr>
        <p:txBody>
          <a:bodyPr wrap="square" lIns="0" tIns="51435" rIns="0" bIns="51435" rtlCol="0">
            <a:spAutoFit/>
          </a:bodyPr>
          <a:lstStyle>
            <a:defPPr>
              <a:defRPr lang="ko-KR"/>
            </a:defPPr>
            <a:lvl1pPr marL="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17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861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o UI" panose="020B0502040204020203" pitchFamily="34" charset="0"/>
              </a:rPr>
              <a:t>※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o UI" panose="020B0502040204020203" pitchFamily="34" charset="0"/>
              </a:rPr>
              <a:t>옵션 등 항목 참고</a:t>
            </a:r>
            <a:endParaRPr lang="en-US" altLang="ko-KR" sz="1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06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987" y="853508"/>
            <a:ext cx="2412000" cy="428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6" y="827834"/>
            <a:ext cx="3179250" cy="5652000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973856" y="188640"/>
          <a:ext cx="1932331" cy="319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메이크업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신청내역을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리스트 형태로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조회시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최근 기준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 내역만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향후 대량 조회가 필요할 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업무개선에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반영예정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리스트에서 선택된 메이크업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신청정보를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조회함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메이크업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신청시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선택한 서비스 항목을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코멘트 등 신청자가 자유롭게 기술한 내용을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메이크업을 신규로 신청합니다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메이크업신청을 위해 본인 차량을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본인차량만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선택이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선택한 차량에 대한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기본정보를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메이크업 서비스 항목을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메이크업 서비스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요청시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필요한 기타사항을 작성할 수 있습니다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메이크업 서비스를 요청합니다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관리자에게 메이크업 신청이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알람되며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이후 오프라인에서 신청자와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유선통화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등을 통해 업무처리하고 징행상태코드만 관리자에 의해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수정관리합니다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메이크업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세차</a:t>
            </a:r>
            <a:r>
              <a: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광택</a:t>
            </a:r>
            <a:r>
              <a: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정비</a:t>
            </a:r>
            <a:r>
              <a: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80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소모품교체</a:t>
            </a:r>
            <a:r>
              <a: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80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성능점검</a:t>
            </a:r>
            <a:r>
              <a: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사진촬영 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 신청에 대한 진행사항을 </a:t>
            </a:r>
            <a:r>
              <a: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관리하는 </a:t>
            </a:r>
            <a:r>
              <a:rPr lang="ko-KR" altLang="en-US" sz="80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화면임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메이크업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00488" y="242090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55098" y="314098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57038" y="416685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200488" y="486916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072696" y="566126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861987" y="148479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855589" y="205992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809989" y="288158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3859267" y="347625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5115424" y="443712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86074"/>
              </p:ext>
            </p:extLst>
          </p:nvPr>
        </p:nvGraphicFramePr>
        <p:xfrm>
          <a:off x="3909112" y="5085184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메이크업 서비스를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신청하시겠습니까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114" name="모서리가 둥근 직사각형 113"/>
          <p:cNvSpPr/>
          <p:nvPr/>
        </p:nvSpPr>
        <p:spPr>
          <a:xfrm>
            <a:off x="3928419" y="510198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hlinkClick r:id="" action="ppaction://noaction"/>
          </p:cNvPr>
          <p:cNvSpPr/>
          <p:nvPr/>
        </p:nvSpPr>
        <p:spPr>
          <a:xfrm>
            <a:off x="4183393" y="5836382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16" name="직사각형 115">
            <a:hlinkClick r:id="" action="ppaction://noaction"/>
          </p:cNvPr>
          <p:cNvSpPr/>
          <p:nvPr/>
        </p:nvSpPr>
        <p:spPr>
          <a:xfrm>
            <a:off x="4954914" y="5836382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778527" y="919544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28120" y="93754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123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9" y="801336"/>
            <a:ext cx="3179250" cy="5652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86822"/>
              </p:ext>
            </p:extLst>
          </p:nvPr>
        </p:nvGraphicFramePr>
        <p:xfrm>
          <a:off x="7973856" y="188640"/>
          <a:ext cx="1932331" cy="279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시승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탁송 예약의 진행상태를 보여줌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"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승인대기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승인완료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승인거절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취소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"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관리된다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예약구분을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딜러의 지역 위치와 매매상사명을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매물의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차종명을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매물의 상세정보 조회를 위한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매물상세조회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예약신청정보를 조회합니다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매매상사의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위치를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팝업한다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딜러의 프로필을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팝업한다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방문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시승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탁송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사전예약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방문사전예약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시승예약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탁송예약에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대한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신청현황을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조회하는 화면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방문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시승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탁송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사전예약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76012" y="153922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2163" y="179137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91900" y="242573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89641" y="208671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33428"/>
              </p:ext>
            </p:extLst>
          </p:nvPr>
        </p:nvGraphicFramePr>
        <p:xfrm>
          <a:off x="4080112" y="879334"/>
          <a:ext cx="1944000" cy="19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popup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X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매매상사 위치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1548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4099419" y="89613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845" y="1356210"/>
            <a:ext cx="1666875" cy="127635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02004" y="5805263"/>
            <a:ext cx="1620000" cy="648073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이미지 수정 필요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1) 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매매상사 위치 </a:t>
            </a:r>
            <a:r>
              <a:rPr lang="ko-KR" alt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별도화면</a:t>
            </a: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필요 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919107" y="153922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58375" y="175441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570683" y="161041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직사각형 9"/>
          <p:cNvSpPr/>
          <p:nvPr/>
        </p:nvSpPr>
        <p:spPr>
          <a:xfrm>
            <a:off x="186903" y="2060848"/>
            <a:ext cx="3247148" cy="1013657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8464" y="203201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120" y="2997336"/>
            <a:ext cx="1944000" cy="345600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4007624" y="2925328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957217" y="294332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101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7" y="993046"/>
            <a:ext cx="2810044" cy="5323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76" y="965224"/>
            <a:ext cx="2052000" cy="3648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973856" y="188640"/>
          <a:ext cx="1932331" cy="313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문의내역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글의 현재 상태입니다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접수 중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회원이 글을 쓰고 관리자가 답변이 달리기 전 상태입니다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확인 중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관리자가 글은 읽은 상태입니다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답변완료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관리자가 답변을 쓴 상태입니다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답글은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관리자만 작성이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글의 제목입니다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글의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본내용입니다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관리자에게만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답글쓰기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버튼이 보입니다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구현이 어려울 경우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작성불가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알람으로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처리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새글을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작성하기 위한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작성창을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문의내용을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문의내역관리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</a:t>
            </a:r>
            <a:r>
              <a:rPr lang="ko-KR" altLang="en-US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및 </a:t>
            </a:r>
            <a:r>
              <a:rPr lang="ko-KR" altLang="en-US" sz="8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기타문의 등록 및 답글을 확인하는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현황임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문의내역관리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6728" y="159492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14768" y="159492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62670" y="248480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576736" y="536171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674090" y="278922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57403"/>
              </p:ext>
            </p:extLst>
          </p:nvPr>
        </p:nvGraphicFramePr>
        <p:xfrm>
          <a:off x="3980056" y="4905288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문의내용을 등록하시겠습니까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4" name="모서리가 둥근 직사각형 43"/>
          <p:cNvSpPr/>
          <p:nvPr/>
        </p:nvSpPr>
        <p:spPr>
          <a:xfrm>
            <a:off x="3999363" y="492208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>
            <a:hlinkClick r:id="" action="ppaction://noaction"/>
          </p:cNvPr>
          <p:cNvSpPr/>
          <p:nvPr/>
        </p:nvSpPr>
        <p:spPr>
          <a:xfrm>
            <a:off x="4254337" y="5656486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6" name="직사각형 45">
            <a:hlinkClick r:id="" action="ppaction://noaction"/>
          </p:cNvPr>
          <p:cNvSpPr/>
          <p:nvPr/>
        </p:nvSpPr>
        <p:spPr>
          <a:xfrm>
            <a:off x="5025858" y="5656486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02004" y="5661249"/>
            <a:ext cx="1620000" cy="792088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이미지 수정 필요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1)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글쓰기 아이콘이 아닌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신규신청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버튼으로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수정필요</a:t>
            </a:r>
            <a:endParaRPr lang="ko-KR" altLang="en-US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80513" y="1011899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30106" y="1029899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745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6" y="818920"/>
            <a:ext cx="3179250" cy="5652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85389"/>
              </p:ext>
            </p:extLst>
          </p:nvPr>
        </p:nvGraphicFramePr>
        <p:xfrm>
          <a:off x="7973856" y="188640"/>
          <a:ext cx="1932331" cy="31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문의내역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글의 현재 상태입니다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접수 중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회원이 글을 쓰고 관리자가 답변이 달리기 전 상태입니다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확인 중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관리자가 글은 읽은 상태입니다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답변완료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관리자가 답변을 쓴 상태입니다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답글은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관리자만 작성이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내게맞는매물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찾기 조건을 삭제합니다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message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확인시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입력조건을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미사용으로 상태를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매일 배치로 생성된 추천차량정보를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리스트합니다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리스트는 최대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건입니다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역경매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내게맞는매물에서</a:t>
            </a:r>
            <a:r>
              <a: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등록한 원하는 조건에 따른 매물정보 피드백 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현황을 조회합니다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역경매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648760" y="148478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352772"/>
              </p:ext>
            </p:extLst>
          </p:nvPr>
        </p:nvGraphicFramePr>
        <p:xfrm>
          <a:off x="3909112" y="980728"/>
          <a:ext cx="2052000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288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내게맞는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매물정보를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삭제하시겠습니까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504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4" name="모서리가 둥근 직사각형 43"/>
          <p:cNvSpPr/>
          <p:nvPr/>
        </p:nvSpPr>
        <p:spPr>
          <a:xfrm>
            <a:off x="3928419" y="99752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>
            <a:hlinkClick r:id="" action="ppaction://noaction"/>
          </p:cNvPr>
          <p:cNvSpPr/>
          <p:nvPr/>
        </p:nvSpPr>
        <p:spPr>
          <a:xfrm>
            <a:off x="4183393" y="1731926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6" name="직사각형 45">
            <a:hlinkClick r:id="" action="ppaction://noaction"/>
          </p:cNvPr>
          <p:cNvSpPr/>
          <p:nvPr/>
        </p:nvSpPr>
        <p:spPr>
          <a:xfrm>
            <a:off x="4954914" y="1731926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37264" y="436510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9"/>
          <p:cNvSpPr/>
          <p:nvPr/>
        </p:nvSpPr>
        <p:spPr>
          <a:xfrm>
            <a:off x="80972" y="1916824"/>
            <a:ext cx="3289685" cy="216024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456" y="184482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66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GNB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GNB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GNB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아이콘을 누르면 나오는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메뉴바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2" y="1167712"/>
            <a:ext cx="2988000" cy="5312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85312"/>
              </p:ext>
            </p:extLst>
          </p:nvPr>
        </p:nvGraphicFramePr>
        <p:xfrm>
          <a:off x="7973856" y="188640"/>
          <a:ext cx="1932331" cy="369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GNB(Global Navigation Bar)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메뉴바를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활성화 시키는 아이콘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로고가 위치할 영역입니다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브랜드가 미정으로 수정이 필요합니다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현장서비스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페이지로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BNK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서비스화면으로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인증중고차화면으로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내차사기화면으로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내차팔기화면으로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3713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79998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874226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058712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723318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699851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44429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7911851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892427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4275684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216623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784644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72" y="837873"/>
            <a:ext cx="252000" cy="182000"/>
          </a:xfrm>
          <a:prstGeom prst="rect">
            <a:avLst/>
          </a:prstGeom>
        </p:spPr>
      </p:pic>
      <p:cxnSp>
        <p:nvCxnSpPr>
          <p:cNvPr id="9" name="꺾인 연결선 8"/>
          <p:cNvCxnSpPr>
            <a:stCxn id="13" idx="1"/>
            <a:endCxn id="15" idx="0"/>
          </p:cNvCxnSpPr>
          <p:nvPr/>
        </p:nvCxnSpPr>
        <p:spPr>
          <a:xfrm rot="10800000" flipV="1">
            <a:off x="848545" y="940784"/>
            <a:ext cx="815311" cy="1308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9"/>
          <p:cNvSpPr/>
          <p:nvPr/>
        </p:nvSpPr>
        <p:spPr>
          <a:xfrm>
            <a:off x="1663855" y="751076"/>
            <a:ext cx="432000" cy="37941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91855" y="72770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0472" y="1071602"/>
            <a:ext cx="1296144" cy="5102493"/>
          </a:xfrm>
          <a:prstGeom prst="roundRect">
            <a:avLst>
              <a:gd name="adj" fmla="val 6116"/>
            </a:avLst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9"/>
          <p:cNvSpPr/>
          <p:nvPr/>
        </p:nvSpPr>
        <p:spPr>
          <a:xfrm>
            <a:off x="359365" y="1368371"/>
            <a:ext cx="1188000" cy="90850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72480" y="1313955"/>
            <a:ext cx="142319" cy="152894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9"/>
          <p:cNvSpPr/>
          <p:nvPr/>
        </p:nvSpPr>
        <p:spPr>
          <a:xfrm>
            <a:off x="359365" y="2331289"/>
            <a:ext cx="1188000" cy="75560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72480" y="2276873"/>
            <a:ext cx="142319" cy="152894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직사각형 9"/>
          <p:cNvSpPr/>
          <p:nvPr/>
        </p:nvSpPr>
        <p:spPr>
          <a:xfrm>
            <a:off x="380624" y="3105440"/>
            <a:ext cx="1188000" cy="6840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3739" y="3051024"/>
            <a:ext cx="142319" cy="152894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9"/>
          <p:cNvSpPr/>
          <p:nvPr/>
        </p:nvSpPr>
        <p:spPr>
          <a:xfrm>
            <a:off x="380624" y="3852248"/>
            <a:ext cx="1188000" cy="6840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739" y="3797832"/>
            <a:ext cx="142319" cy="152894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9"/>
          <p:cNvSpPr/>
          <p:nvPr/>
        </p:nvSpPr>
        <p:spPr>
          <a:xfrm>
            <a:off x="376949" y="4617960"/>
            <a:ext cx="1188000" cy="6840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0064" y="4563544"/>
            <a:ext cx="142319" cy="152894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9"/>
          <p:cNvSpPr/>
          <p:nvPr/>
        </p:nvSpPr>
        <p:spPr>
          <a:xfrm>
            <a:off x="376949" y="5364768"/>
            <a:ext cx="1188000" cy="6840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90064" y="5310352"/>
            <a:ext cx="142319" cy="152894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700687" y="891742"/>
            <a:ext cx="2029091" cy="1224001"/>
            <a:chOff x="5369733" y="5618915"/>
            <a:chExt cx="2029091" cy="1224001"/>
          </a:xfrm>
        </p:grpSpPr>
        <p:sp>
          <p:nvSpPr>
            <p:cNvPr id="49" name="직사각형 48"/>
            <p:cNvSpPr/>
            <p:nvPr/>
          </p:nvSpPr>
          <p:spPr bwMode="auto">
            <a:xfrm>
              <a:off x="5369733" y="5618915"/>
              <a:ext cx="2029091" cy="1224001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로그인이</a:t>
              </a: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 필요한 페이지입니다</a:t>
              </a:r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로그인하시겠습니까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?</a:t>
              </a:r>
            </a:p>
          </p:txBody>
        </p:sp>
        <p:sp>
          <p:nvSpPr>
            <p:cNvPr id="50" name="직사각형 49">
              <a:hlinkClick r:id="" action="ppaction://noaction"/>
            </p:cNvPr>
            <p:cNvSpPr/>
            <p:nvPr/>
          </p:nvSpPr>
          <p:spPr>
            <a:xfrm>
              <a:off x="5651219" y="6302992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51" name="직사각형 50">
              <a:hlinkClick r:id="" action="ppaction://noaction"/>
            </p:cNvPr>
            <p:cNvSpPr/>
            <p:nvPr/>
          </p:nvSpPr>
          <p:spPr>
            <a:xfrm>
              <a:off x="6422740" y="6302992"/>
              <a:ext cx="720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smtClean="0">
                  <a:solidFill>
                    <a:prstClr val="white"/>
                  </a:solidFill>
                  <a:latin typeface="+mn-ea"/>
                  <a:ea typeface="+mn-ea"/>
                </a:rPr>
                <a:t>취소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52" name="직사각형 51">
              <a:hlinkClick r:id="" action="ppaction://noaction"/>
            </p:cNvPr>
            <p:cNvSpPr/>
            <p:nvPr/>
          </p:nvSpPr>
          <p:spPr>
            <a:xfrm>
              <a:off x="5517834" y="5698493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3759470" y="95427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32915" y="1890375"/>
            <a:ext cx="20415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아직 회원이 아니신가요</a:t>
            </a:r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?    </a:t>
            </a:r>
            <a:r>
              <a:rPr lang="ko-KR" altLang="en-US" sz="700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회원가입하기</a:t>
            </a:r>
          </a:p>
        </p:txBody>
      </p:sp>
    </p:spTree>
    <p:extLst>
      <p:ext uri="{BB962C8B-B14F-4D97-AF65-F5344CB8AC3E}">
        <p14:creationId xmlns:p14="http://schemas.microsoft.com/office/powerpoint/2010/main" val="296590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56" y="801336"/>
            <a:ext cx="3179250" cy="5652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명함관리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명함을 전달한 딜러현황으로 이전 메시지 확인용입니다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명함 관리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38842"/>
              </p:ext>
            </p:extLst>
          </p:nvPr>
        </p:nvGraphicFramePr>
        <p:xfrm>
          <a:off x="7973856" y="188640"/>
          <a:ext cx="1932331" cy="260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발송한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명함이력을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조회합니다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발송사유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등에 대한 관리가 필요할 경우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업무개선시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반영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명함발송정보를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리스트합니다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과거에 수신된 메시지를 확인합니다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드랍다운리스트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형태로 내용 노출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38" name="모서리가 둥근 직사각형 37"/>
          <p:cNvSpPr/>
          <p:nvPr/>
        </p:nvSpPr>
        <p:spPr>
          <a:xfrm>
            <a:off x="273860" y="164763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5225" y="1174740"/>
            <a:ext cx="10034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명함 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60" y="2355338"/>
            <a:ext cx="504056" cy="419100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2695689" y="233774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234" y="2293348"/>
            <a:ext cx="62703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수신일자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9513" y="227688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53824"/>
          <a:stretch/>
        </p:blipFill>
        <p:spPr>
          <a:xfrm>
            <a:off x="4016896" y="3068960"/>
            <a:ext cx="3179250" cy="72008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970032" y="302382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626" y="2355338"/>
            <a:ext cx="466725" cy="41910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6" idx="3"/>
            <a:endCxn id="8" idx="1"/>
          </p:cNvCxnSpPr>
          <p:nvPr/>
        </p:nvCxnSpPr>
        <p:spPr>
          <a:xfrm>
            <a:off x="3296816" y="2564888"/>
            <a:ext cx="423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2234" y="3095825"/>
            <a:ext cx="62703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수신일자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2234" y="3896440"/>
            <a:ext cx="62703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수신일자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2234" y="4697055"/>
            <a:ext cx="62703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수신일자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2234" y="5467473"/>
            <a:ext cx="62703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수신일자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60" y="3167825"/>
            <a:ext cx="504056" cy="4191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60" y="3980312"/>
            <a:ext cx="504056" cy="4191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60" y="4792799"/>
            <a:ext cx="504056" cy="4191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60" y="5544682"/>
            <a:ext cx="504056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44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48" y="1088976"/>
            <a:ext cx="904900" cy="2124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810295"/>
            <a:ext cx="3179250" cy="5652000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24269"/>
              </p:ext>
            </p:extLst>
          </p:nvPr>
        </p:nvGraphicFramePr>
        <p:xfrm>
          <a:off x="7973856" y="188640"/>
          <a:ext cx="1932331" cy="504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고객명만 표기합니다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일반고객은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사진정보를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가지고 있지 않습니다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딜러회원만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사진을 등록할 수 있습니다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딜러회원은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사진 아이콘 클릭을 통해 사진을 등록합니다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회원정보수정 페이지를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로그인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회원정보수정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 정보를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볼수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있는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여러대를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관리할 수 있습니다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마이카에서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수정이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등록차량은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BNK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 조회 및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견적요청이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시승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탁송사전예약에 대한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요청현황을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·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시승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·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탁송 사전예약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요청현황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명합발송관리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명함발송관리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관심차량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찜하기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에 등록된 내용을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앨범형태로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보여주는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일반회원과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딜러회원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화면이 동일합니다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관심차량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견적발송관리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견적발송관리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대한 세차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경정비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광택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사진촬영 등의 서비스를 요청관리하는 메이크업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일반회원과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딜러회원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화면이 동일합니다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메이크업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내게맞는매물에서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등록한 원하는 조건에 따른 매물정보 피드백 현황을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일반회원과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딜러회원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화면이 동일합니다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역경매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내정보관리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내차관리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예약현황</a:t>
            </a:r>
            <a:r>
              <a: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종합화면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관리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1267854" y="261818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2315162" y="261818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2315162" y="328498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267854" y="465665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1226318" y="110716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775192" y="110716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267854" y="397081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267854" y="328498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315162" y="397081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602432" y="1002174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52025" y="100217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45" y="1088976"/>
            <a:ext cx="1194750" cy="21240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093" y="1088976"/>
            <a:ext cx="1194750" cy="2124000"/>
          </a:xfrm>
          <a:prstGeom prst="rect">
            <a:avLst/>
          </a:prstGeom>
        </p:spPr>
      </p:pic>
      <p:sp>
        <p:nvSpPr>
          <p:cNvPr id="59" name="모서리가 둥근 직사각형 58"/>
          <p:cNvSpPr/>
          <p:nvPr/>
        </p:nvSpPr>
        <p:spPr>
          <a:xfrm>
            <a:off x="4887092" y="1002174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4836685" y="100217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445008" y="998976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394601" y="99897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66" y="3753272"/>
            <a:ext cx="1194750" cy="2124000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3802066" y="3682667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3751659" y="3682667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2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05" y="2043008"/>
            <a:ext cx="2520000" cy="44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" y="816958"/>
            <a:ext cx="3179250" cy="5652000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63188"/>
              </p:ext>
            </p:extLst>
          </p:nvPr>
        </p:nvGraphicFramePr>
        <p:xfrm>
          <a:off x="7973856" y="188640"/>
          <a:ext cx="1932331" cy="344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마이카는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저장관리할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수 있으며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개중 선택한 차량에 대한 상세 내역이 하단에 표기됨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리스트에서 선택된 차량정보를 조회함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상세내역을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조회가능한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매물상세조회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신규 또는 추가로 등록하는 화면을 호출함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–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내차정보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·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 참고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선택한 차량의 정보를 수정하는 화면을 호출함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일반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–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내차정보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등록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·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수정 참고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매물가져오기를 화면을 호출함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My page(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마이카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매물가져오기 참고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BNK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시세를 조회합니다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마이카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내차정보를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조회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등록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수정이 가능하며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매물공유사이트 기 등록된 매물도 가져오기로 요청할 수 있는 화면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마이카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89551" y="210666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45738" y="277387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333574" y="272675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5738" y="317348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310223" y="315807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9551" y="404656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766513"/>
              </p:ext>
            </p:extLst>
          </p:nvPr>
        </p:nvGraphicFramePr>
        <p:xfrm>
          <a:off x="3742585" y="919788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마이카를 등록하시겠습니까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3" name="모서리가 둥근 직사각형 42"/>
          <p:cNvSpPr/>
          <p:nvPr/>
        </p:nvSpPr>
        <p:spPr>
          <a:xfrm>
            <a:off x="3761892" y="93658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hlinkClick r:id="" action="ppaction://noaction"/>
          </p:cNvPr>
          <p:cNvSpPr/>
          <p:nvPr/>
        </p:nvSpPr>
        <p:spPr>
          <a:xfrm>
            <a:off x="4016866" y="1478268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5" name="직사각형 44">
            <a:hlinkClick r:id="" action="ppaction://noaction"/>
          </p:cNvPr>
          <p:cNvSpPr/>
          <p:nvPr/>
        </p:nvSpPr>
        <p:spPr>
          <a:xfrm>
            <a:off x="4788387" y="1478268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062133"/>
              </p:ext>
            </p:extLst>
          </p:nvPr>
        </p:nvGraphicFramePr>
        <p:xfrm>
          <a:off x="5858220" y="919788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77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1123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차량의 정보를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수정하시겠습니까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7" name="모서리가 둥근 직사각형 46"/>
          <p:cNvSpPr/>
          <p:nvPr/>
        </p:nvSpPr>
        <p:spPr>
          <a:xfrm>
            <a:off x="5877527" y="936584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>
            <a:hlinkClick r:id="" action="ppaction://noaction"/>
          </p:cNvPr>
          <p:cNvSpPr/>
          <p:nvPr/>
        </p:nvSpPr>
        <p:spPr>
          <a:xfrm>
            <a:off x="6132501" y="1556670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9" name="직사각형 48">
            <a:hlinkClick r:id="" action="ppaction://noaction"/>
          </p:cNvPr>
          <p:cNvSpPr/>
          <p:nvPr/>
        </p:nvSpPr>
        <p:spPr>
          <a:xfrm>
            <a:off x="6904022" y="1556670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899273" y="315807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28834" y="2027390"/>
            <a:ext cx="576064" cy="180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popup</a:t>
            </a:r>
            <a:endParaRPr lang="ko-KR" alt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678427" y="202739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948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2" y="836712"/>
            <a:ext cx="3179250" cy="5652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마이카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매물공유사이트 기 등록된 매물도 가져오기로 자동으로 등록할 수 있는 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endParaRPr lang="en-US" altLang="ko-KR" sz="8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마이카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매물가져오기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973856" y="188640"/>
          <a:ext cx="1932331" cy="275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가져오기 매물을 검색합니다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해당 차량번호를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KFC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에 발송하여 등록여부를 체크합니다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.(KFC DB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DATA I/F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KFC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에서 전달받은 정보를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조회시켜줍니다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가져오기를 클릭하여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KFC DB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썸카플러스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 차량정보를 이관합니다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259139" y="167611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51347" y="561374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564911"/>
              </p:ext>
            </p:extLst>
          </p:nvPr>
        </p:nvGraphicFramePr>
        <p:xfrm>
          <a:off x="3922823" y="1022182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매물가져오기를 실행하시겠습니까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3942130" y="103897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hlinkClick r:id="" action="ppaction://noaction"/>
          </p:cNvPr>
          <p:cNvSpPr/>
          <p:nvPr/>
        </p:nvSpPr>
        <p:spPr>
          <a:xfrm>
            <a:off x="4197104" y="1580662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hlinkClick r:id="" action="ppaction://noaction"/>
          </p:cNvPr>
          <p:cNvSpPr/>
          <p:nvPr/>
        </p:nvSpPr>
        <p:spPr>
          <a:xfrm>
            <a:off x="4968625" y="1580662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42092"/>
              </p:ext>
            </p:extLst>
          </p:nvPr>
        </p:nvGraphicFramePr>
        <p:xfrm>
          <a:off x="3922823" y="2206736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가져오기가 정상적으로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수행되었습니다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3942130" y="222353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hlinkClick r:id="" action="ppaction://noaction"/>
          </p:cNvPr>
          <p:cNvSpPr/>
          <p:nvPr/>
        </p:nvSpPr>
        <p:spPr>
          <a:xfrm>
            <a:off x="4408823" y="2862640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899362"/>
              </p:ext>
            </p:extLst>
          </p:nvPr>
        </p:nvGraphicFramePr>
        <p:xfrm>
          <a:off x="3945104" y="3429000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가져오기가 실패하였습니다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재시도 바랍니다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3964411" y="344579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hlinkClick r:id="" action="ppaction://noaction"/>
          </p:cNvPr>
          <p:cNvSpPr/>
          <p:nvPr/>
        </p:nvSpPr>
        <p:spPr>
          <a:xfrm>
            <a:off x="4431104" y="4084904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26" name="직사각형 9"/>
          <p:cNvSpPr/>
          <p:nvPr/>
        </p:nvSpPr>
        <p:spPr>
          <a:xfrm>
            <a:off x="151147" y="2181106"/>
            <a:ext cx="3289685" cy="216024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6653" y="214118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1468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6" y="818754"/>
            <a:ext cx="3179250" cy="5652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060896"/>
              </p:ext>
            </p:extLst>
          </p:nvPr>
        </p:nvGraphicFramePr>
        <p:xfrm>
          <a:off x="7973856" y="188640"/>
          <a:ext cx="1932331" cy="3633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방문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시승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탁송 예약의 진행상태를 보여줌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"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승인대기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승인완료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승인거절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취소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"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관리된다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예약내역을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예약 상태가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"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승인요청인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"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대상을 승인함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승인완료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승인거절인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대상은 버튼을 안보이게 하거나 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불가 메시지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알람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승인확인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처리가 되면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KFC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통해 매물공유사이트에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예약정보를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발송합니다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또한 고객 및 딜러에게 예약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 발송됩니다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예약 상태가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"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승인요청인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"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대상을 거절함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승인완료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승인거절인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대상은 버튼을 안보이게 하거나 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불가 메시지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알람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예약 상태가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"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승인완료인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"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대상을 취소함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승인완료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승인거절인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대상은 버튼을 안보이게 하거나 또는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불가 메시지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알람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승인확인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처리가 되면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KFC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통해 매물공유사이트에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예약정보를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발송합니다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또한 고객 및 딜러에게 예약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 발송됩니다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방문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시승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탁송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사전예약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방문사전예약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시승예약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탁송예약에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대한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요청현황을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관리하는 화면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</a:t>
            </a:r>
            <a:r>
              <a:rPr lang="en-US" altLang="ko-KR" sz="800" smtClean="0">
                <a:solidFill>
                  <a:schemeClr val="tx1"/>
                </a:solidFill>
                <a:latin typeface="+mn-ea"/>
              </a:rPr>
              <a:t>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방문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시승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탁송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사전예약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요청현황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94913"/>
              </p:ext>
            </p:extLst>
          </p:nvPr>
        </p:nvGraphicFramePr>
        <p:xfrm>
          <a:off x="4112419" y="3429000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기 승인 또는 거절된 내역은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재처리가 불가합니다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23" name="직사각형 22">
            <a:hlinkClick r:id="" action="ppaction://noaction"/>
          </p:cNvPr>
          <p:cNvSpPr/>
          <p:nvPr/>
        </p:nvSpPr>
        <p:spPr>
          <a:xfrm>
            <a:off x="4598419" y="4084904"/>
            <a:ext cx="108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873573"/>
              </p:ext>
            </p:extLst>
          </p:nvPr>
        </p:nvGraphicFramePr>
        <p:xfrm>
          <a:off x="4090138" y="1022182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예약을 승인하시겠습니까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38" name="모서리가 둥근 직사각형 37"/>
          <p:cNvSpPr/>
          <p:nvPr/>
        </p:nvSpPr>
        <p:spPr>
          <a:xfrm>
            <a:off x="4109445" y="103897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hlinkClick r:id="" action="ppaction://noaction"/>
          </p:cNvPr>
          <p:cNvSpPr/>
          <p:nvPr/>
        </p:nvSpPr>
        <p:spPr>
          <a:xfrm>
            <a:off x="4364419" y="1700832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0" name="직사각형 39">
            <a:hlinkClick r:id="" action="ppaction://noaction"/>
          </p:cNvPr>
          <p:cNvSpPr/>
          <p:nvPr/>
        </p:nvSpPr>
        <p:spPr>
          <a:xfrm>
            <a:off x="5135940" y="1700832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662060"/>
              </p:ext>
            </p:extLst>
          </p:nvPr>
        </p:nvGraphicFramePr>
        <p:xfrm>
          <a:off x="4085085" y="2186653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예약을 거절하시겠습니까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2" name="모서리가 둥근 직사각형 41"/>
          <p:cNvSpPr/>
          <p:nvPr/>
        </p:nvSpPr>
        <p:spPr>
          <a:xfrm>
            <a:off x="4104392" y="2203449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hlinkClick r:id="" action="ppaction://noaction"/>
          </p:cNvPr>
          <p:cNvSpPr/>
          <p:nvPr/>
        </p:nvSpPr>
        <p:spPr>
          <a:xfrm>
            <a:off x="4359366" y="2745133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4" name="직사각형 43">
            <a:hlinkClick r:id="" action="ppaction://noaction"/>
          </p:cNvPr>
          <p:cNvSpPr/>
          <p:nvPr/>
        </p:nvSpPr>
        <p:spPr>
          <a:xfrm>
            <a:off x="5130887" y="2745133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53597" y="3455376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137617" y="3449409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4022190" y="4707560"/>
            <a:ext cx="3307074" cy="1440160"/>
          </a:xfrm>
          <a:prstGeom prst="roundRect">
            <a:avLst>
              <a:gd name="adj" fmla="val 11325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차량번호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32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우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6874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차량에 대한 방문사전예약과 </a:t>
            </a: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시승예약이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 승인되었습니다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매물정보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현대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LF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소나타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2.0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럭셔리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스페셜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검정색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광고가격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2,100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만원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고객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홍길동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010-9987-5555</a:t>
            </a:r>
          </a:p>
          <a:p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딜러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진우영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010-7897-6412</a:t>
            </a:r>
          </a:p>
          <a:p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방문일자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2017.04.27</a:t>
            </a:r>
            <a:endParaRPr lang="ko-KR" altLang="en-US" sz="9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66206" y="4568841"/>
            <a:ext cx="1506874" cy="257763"/>
          </a:xfrm>
          <a:prstGeom prst="rect">
            <a:avLst/>
          </a:prstGeom>
          <a:solidFill>
            <a:schemeClr val="bg1"/>
          </a:solidFill>
        </p:spPr>
        <p:txBody>
          <a:bodyPr wrap="square" lIns="0" tIns="51435" rIns="0" bIns="51435" rtlCol="0">
            <a:spAutoFit/>
          </a:bodyPr>
          <a:lstStyle>
            <a:defPPr>
              <a:defRPr lang="ko-KR"/>
            </a:defPPr>
            <a:lvl1pPr marL="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17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861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algn="l" defTabSz="102870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o UI" panose="020B0502040204020203" pitchFamily="34" charset="0"/>
              </a:rPr>
              <a:t>※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o UI" panose="020B0502040204020203" pitchFamily="34" charset="0"/>
              </a:rPr>
              <a:t>승인시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o UI" panose="020B0502040204020203" pitchFamily="34" charset="0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o UI" panose="020B0502040204020203" pitchFamily="34" charset="0"/>
              </a:rPr>
              <a:t>Push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o UI" panose="020B0502040204020203" pitchFamily="34" charset="0"/>
              </a:rPr>
              <a:t>메시지</a:t>
            </a:r>
            <a:endParaRPr lang="en-US" altLang="ko-KR" sz="1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Lao UI" panose="020B0502040204020203" pitchFamily="34" charset="0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89914" y="176678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직사각형 9"/>
          <p:cNvSpPr/>
          <p:nvPr/>
        </p:nvSpPr>
        <p:spPr>
          <a:xfrm>
            <a:off x="886177" y="1657731"/>
            <a:ext cx="1834575" cy="763157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694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5389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30846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07794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4742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61690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38639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15587" algn="l" defTabSz="753896" rtl="0" eaLnBrk="1" latinLnBrk="1" hangingPunct="1">
              <a:defRPr sz="147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500"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34656" y="158573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89898" y="203473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774797" y="156372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774797" y="201283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2811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56" y="801336"/>
            <a:ext cx="3179250" cy="5652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명함발송관리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명함을 전달한 고객현황으로 </a:t>
            </a:r>
            <a:r>
              <a:rPr lang="ko-KR" altLang="en-US" sz="8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영업관리를</a:t>
            </a:r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위해 활용됩니다</a:t>
            </a:r>
            <a:r>
              <a: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명함발송관리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973856" y="188640"/>
          <a:ext cx="1932331" cy="275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발송한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명함이력을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조회합니다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발송사유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등에 대한 관리가 필요할 경우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업무개선시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반영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명함발송정보를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리스트합니다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과거에 발송한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재발송합니다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명함은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PUSH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통해서 발송합니다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2749065" y="238552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9513" y="227688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57907"/>
              </p:ext>
            </p:extLst>
          </p:nvPr>
        </p:nvGraphicFramePr>
        <p:xfrm>
          <a:off x="3873096" y="1022182"/>
          <a:ext cx="1944000" cy="9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="" xmlns:a16="http://schemas.microsoft.com/office/drawing/2014/main" val="2031457170"/>
                    </a:ext>
                  </a:extLst>
                </a:gridCol>
                <a:gridCol w="396000">
                  <a:extLst>
                    <a:ext uri="{9D8B030D-6E8A-4147-A177-3AD203B41FA5}">
                      <a16:colId xmlns="" xmlns:a16="http://schemas.microsoft.com/office/drawing/2014/main" val="1163608219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868662249"/>
                    </a:ext>
                  </a:extLst>
                </a:gridCol>
                <a:gridCol w="180000">
                  <a:extLst>
                    <a:ext uri="{9D8B030D-6E8A-4147-A177-3AD203B41FA5}">
                      <a16:colId xmlns="" xmlns:a16="http://schemas.microsoft.com/office/drawing/2014/main" val="1935716962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Alert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57617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재발송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하시겠습니까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74484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256927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6476221"/>
                  </a:ext>
                </a:extLst>
              </a:tr>
            </a:tbl>
          </a:graphicData>
        </a:graphic>
      </p:graphicFrame>
      <p:sp>
        <p:nvSpPr>
          <p:cNvPr id="40" name="모서리가 둥근 직사각형 39"/>
          <p:cNvSpPr/>
          <p:nvPr/>
        </p:nvSpPr>
        <p:spPr>
          <a:xfrm>
            <a:off x="3892403" y="1038978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>
            <a:hlinkClick r:id="" action="ppaction://noaction"/>
          </p:cNvPr>
          <p:cNvSpPr/>
          <p:nvPr/>
        </p:nvSpPr>
        <p:spPr>
          <a:xfrm>
            <a:off x="4147377" y="1700832"/>
            <a:ext cx="7200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dirty="0" smtClean="0">
                <a:solidFill>
                  <a:prstClr val="white"/>
                </a:solidFill>
                <a:latin typeface="+mn-ea"/>
                <a:ea typeface="+mn-ea"/>
              </a:rPr>
              <a:t>확인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2" name="직사각형 41">
            <a:hlinkClick r:id="" action="ppaction://noaction"/>
          </p:cNvPr>
          <p:cNvSpPr/>
          <p:nvPr/>
        </p:nvSpPr>
        <p:spPr>
          <a:xfrm>
            <a:off x="4918898" y="1700832"/>
            <a:ext cx="720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36000" rtlCol="0" anchor="ctr"/>
          <a:lstStyle/>
          <a:p>
            <a:pPr lvl="0" algn="ctr" defTabSz="91440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kern="0" smtClean="0">
                <a:solidFill>
                  <a:prstClr val="white"/>
                </a:solidFill>
                <a:latin typeface="+mn-ea"/>
                <a:ea typeface="+mn-ea"/>
              </a:rPr>
              <a:t>취소</a:t>
            </a:r>
            <a:endParaRPr kumimoji="1" lang="ko-KR" altLang="en-US" sz="700" b="1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73860" y="164763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6296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627830"/>
              </p:ext>
            </p:extLst>
          </p:nvPr>
        </p:nvGraphicFramePr>
        <p:xfrm>
          <a:off x="7973856" y="188640"/>
          <a:ext cx="1932331" cy="291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차량번호로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기 발송한 견적을 검색합니다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모바일버전에서는 검색조건 단순화함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견적작성은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오토샵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등을 통해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Data I/F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하므로 모바일 버전에서는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딜러견적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작성 화면은 존재하지 않습니다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약식정보를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조회합니다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견적한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차량의 세부정보를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팝업합니다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내차사기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매물상세조회 참조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popup.(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onclick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022900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187919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64574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528898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291852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824263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견적발송관리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고객에게 </a:t>
            </a:r>
            <a:r>
              <a:rPr lang="ko-KR" altLang="en-US" sz="80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전달한 견적을 관리하는 화면</a:t>
            </a:r>
            <a:endParaRPr lang="en-US" altLang="ko-KR" sz="8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My </a:t>
            </a:r>
            <a:r>
              <a:rPr lang="en-US" altLang="ko-KR" sz="800" smtClean="0">
                <a:solidFill>
                  <a:schemeClr val="tx1"/>
                </a:solidFill>
                <a:latin typeface="+mn-ea"/>
              </a:rPr>
              <a:t>page(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딜러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견적발송관리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8" y="829799"/>
            <a:ext cx="3179250" cy="56520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21538" y="177283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9513" y="227688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749065" y="238552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852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3599" y="1027743"/>
            <a:ext cx="7689850" cy="136683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200" b="1" dirty="0" smtClean="0">
                <a:solidFill>
                  <a:schemeClr val="bg1"/>
                </a:solidFill>
              </a:rPr>
              <a:t>                   로그인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1" y="885665"/>
            <a:ext cx="3032098" cy="5377408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76500"/>
              </p:ext>
            </p:extLst>
          </p:nvPr>
        </p:nvGraphicFramePr>
        <p:xfrm>
          <a:off x="7973856" y="188640"/>
          <a:ext cx="1932331" cy="478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회원의 이름을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회원가입 시에 등록한 사용자의 성명을 입력함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한글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두글자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이상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별도의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ID(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아이디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사용됮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않으며 동일 개념으로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성명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휴대전화번호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사용함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회원가입시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휴대폰번호를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가입시 휴대폰번호와 현재 휴대폰번호가 틀려도 제재는 없습니다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rgbClr val="DA161F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다만 휴대폰 본인인증이 불가하여 재가입 및 비밀번호 찾기가 곤란한 분은 운영자와 연락을 통해 초기화가 가능합니다</a:t>
                      </a:r>
                      <a:r>
                        <a:rPr lang="en-US" altLang="ko-KR" sz="550" b="0" baseline="0" dirty="0" smtClean="0">
                          <a:solidFill>
                            <a:srgbClr val="DA161F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포커스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아웃시에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하이픈이 자동입력 됨</a:t>
                      </a: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ex) 01099998888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→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010-9999-8888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비밀번호를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비밀번호는 영문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숫자 조합으로 최소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10~20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자리로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등록가능함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- 7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번 비밀번호 입력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오류시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비밀번호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휴대폰인증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또는 시스템 운영자를 통해서만 비밀번호 초기화가 가능합니다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비밀번호 초기화 값은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휴대폰번호입니다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비밀번호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변경주기는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개월에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한번이며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나중에 변경하기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달 후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재문의합니다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수행합니다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휴대전화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패스워드가 일치하는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계정정보가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있으면 로그인하고 다음 호출화면으로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휴대폰내 성명과 휴대폰번호를 저장합니다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 기기에서 마지막으로 로그인 성공한 계정정보 중 체크된 성명과 휴대전화번호를 기억한다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비밀번호를 저장합니다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 기기에서 마지막으로 로그인 성공한 계 비밀번호를 기억한다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 페이지로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페이지로 이동합니다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회원관리는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고유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MASTER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가짐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고유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는 성명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휴대폰번호 조합이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유니크한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sequence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값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자동채번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회원가입의 정의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똑같은 성명과 휴대전화번호로 회원가입을 하면 이미 존재하는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이므로 패스워드 찾기를 하도록 유도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성명과 휴대전화번호가 둘 중에 하나라도 바뀌면 신규회원으로 가입을 허가함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예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홍길동이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번호로 가입을 할 경우 시스템적인 면으로 볼 때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홍길동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/010-9999-8888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 홍길동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/010-7777-6666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은 다른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관리한다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strike="sngStrik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 </a:t>
                      </a:r>
                      <a:r>
                        <a:rPr lang="en-US" altLang="ko-KR" sz="550" b="0" strike="sngStrike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BlackList</a:t>
                      </a:r>
                      <a:r>
                        <a:rPr lang="ko-KR" altLang="en-US" sz="550" b="0" strike="sngStrik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관리는 고유</a:t>
                      </a:r>
                      <a:r>
                        <a:rPr lang="en-US" altLang="ko-KR" sz="550" b="0" strike="sngStrik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  <a:r>
                        <a:rPr lang="ko-KR" altLang="en-US" sz="550" b="0" strike="sngStrik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단위로 한다</a:t>
                      </a:r>
                      <a:r>
                        <a:rPr lang="en-US" altLang="ko-KR" sz="550" b="0" strike="sngStrik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en-US" altLang="ko-KR" sz="550" b="0" strike="noStrik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550" b="0" strike="noStrik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동일인 관리 안함</a:t>
                      </a:r>
                      <a:r>
                        <a:rPr lang="en-US" altLang="ko-KR" sz="550" b="0" strike="noStrik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3763615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로그인 화면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78217" y="226746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1696" y="267363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1696" y="304864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91696" y="342900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12443" y="4004129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784648" y="400508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91696" y="436512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3735302" y="800792"/>
            <a:ext cx="1980000" cy="756000"/>
          </a:xfrm>
          <a:prstGeom prst="wedgeRoundRectCallout">
            <a:avLst>
              <a:gd name="adj1" fmla="val -144200"/>
              <a:gd name="adj2" fmla="val 26150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썸카플러스에서는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회원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형태로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로그인을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관리하지 않고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성명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휴대폰번호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＂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 관리합니다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283949" y="1700808"/>
            <a:ext cx="2029091" cy="1080000"/>
            <a:chOff x="5369733" y="5618916"/>
            <a:chExt cx="2029091" cy="1080000"/>
          </a:xfrm>
        </p:grpSpPr>
        <p:sp>
          <p:nvSpPr>
            <p:cNvPr id="53" name="직사각형 52"/>
            <p:cNvSpPr/>
            <p:nvPr/>
          </p:nvSpPr>
          <p:spPr bwMode="auto">
            <a:xfrm>
              <a:off x="5369733" y="5618916"/>
              <a:ext cx="2029091" cy="1080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성명은 공백 없이 입력해주세요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4" name="직사각형 53">
              <a:hlinkClick r:id="" action="ppaction://noaction"/>
            </p:cNvPr>
            <p:cNvSpPr/>
            <p:nvPr/>
          </p:nvSpPr>
          <p:spPr>
            <a:xfrm>
              <a:off x="6011219" y="6302992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55" name="직사각형 54">
              <a:hlinkClick r:id="" action="ppaction://noaction"/>
            </p:cNvPr>
            <p:cNvSpPr/>
            <p:nvPr/>
          </p:nvSpPr>
          <p:spPr>
            <a:xfrm>
              <a:off x="5517834" y="5698493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283949" y="4069022"/>
            <a:ext cx="2029091" cy="1080000"/>
            <a:chOff x="5369733" y="5618916"/>
            <a:chExt cx="2029091" cy="1080000"/>
          </a:xfrm>
        </p:grpSpPr>
        <p:sp>
          <p:nvSpPr>
            <p:cNvPr id="58" name="직사각형 57"/>
            <p:cNvSpPr/>
            <p:nvPr/>
          </p:nvSpPr>
          <p:spPr bwMode="auto">
            <a:xfrm>
              <a:off x="5369733" y="5618916"/>
              <a:ext cx="2029091" cy="1080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성명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휴대전화를 기억하시겠습니까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?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9" name="직사각형 58">
              <a:hlinkClick r:id="" action="ppaction://noaction"/>
            </p:cNvPr>
            <p:cNvSpPr/>
            <p:nvPr/>
          </p:nvSpPr>
          <p:spPr>
            <a:xfrm>
              <a:off x="5651219" y="6302992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60" name="직사각형 59">
              <a:hlinkClick r:id="" action="ppaction://noaction"/>
            </p:cNvPr>
            <p:cNvSpPr/>
            <p:nvPr/>
          </p:nvSpPr>
          <p:spPr>
            <a:xfrm>
              <a:off x="6422740" y="6302992"/>
              <a:ext cx="720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smtClean="0">
                  <a:solidFill>
                    <a:prstClr val="white"/>
                  </a:solidFill>
                  <a:latin typeface="+mn-ea"/>
                  <a:ea typeface="+mn-ea"/>
                </a:rPr>
                <a:t>취소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61" name="직사각형 60">
              <a:hlinkClick r:id="" action="ppaction://noaction"/>
            </p:cNvPr>
            <p:cNvSpPr/>
            <p:nvPr/>
          </p:nvSpPr>
          <p:spPr>
            <a:xfrm>
              <a:off x="5517834" y="5698493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283949" y="2884915"/>
            <a:ext cx="2029091" cy="1080000"/>
            <a:chOff x="5369733" y="5618916"/>
            <a:chExt cx="2029091" cy="1080000"/>
          </a:xfrm>
        </p:grpSpPr>
        <p:sp>
          <p:nvSpPr>
            <p:cNvPr id="64" name="직사각형 63"/>
            <p:cNvSpPr/>
            <p:nvPr/>
          </p:nvSpPr>
          <p:spPr bwMode="auto">
            <a:xfrm>
              <a:off x="5369733" y="5618916"/>
              <a:ext cx="2029091" cy="1080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휴대전화의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입력형식이 올바르지 않습니다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숫자만 입력해 주세요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5" name="직사각형 64">
              <a:hlinkClick r:id="" action="ppaction://noaction"/>
            </p:cNvPr>
            <p:cNvSpPr/>
            <p:nvPr/>
          </p:nvSpPr>
          <p:spPr>
            <a:xfrm>
              <a:off x="6011219" y="6302992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66" name="직사각형 65">
              <a:hlinkClick r:id="" action="ppaction://noaction"/>
            </p:cNvPr>
            <p:cNvSpPr/>
            <p:nvPr/>
          </p:nvSpPr>
          <p:spPr>
            <a:xfrm>
              <a:off x="5517834" y="5698493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567047" y="3114979"/>
            <a:ext cx="2029091" cy="1080000"/>
            <a:chOff x="5369733" y="5618916"/>
            <a:chExt cx="2029091" cy="1080000"/>
          </a:xfrm>
        </p:grpSpPr>
        <p:sp>
          <p:nvSpPr>
            <p:cNvPr id="69" name="직사각형 68"/>
            <p:cNvSpPr/>
            <p:nvPr/>
          </p:nvSpPr>
          <p:spPr bwMode="auto">
            <a:xfrm>
              <a:off x="5369733" y="5618916"/>
              <a:ext cx="2029091" cy="1080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입력하신 정보와 일치하는 </a:t>
              </a: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사용자가 존재하지</a:t>
              </a:r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않습니다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 </a:t>
              </a: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다시 </a:t>
              </a:r>
              <a:r>
                <a:rPr lang="ko-KR" alt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한번 확인해 주세요</a:t>
              </a:r>
            </a:p>
          </p:txBody>
        </p:sp>
        <p:sp>
          <p:nvSpPr>
            <p:cNvPr id="70" name="직사각형 69">
              <a:hlinkClick r:id="" action="ppaction://noaction"/>
            </p:cNvPr>
            <p:cNvSpPr/>
            <p:nvPr/>
          </p:nvSpPr>
          <p:spPr>
            <a:xfrm>
              <a:off x="6024278" y="6302992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71" name="직사각형 70">
              <a:hlinkClick r:id="" action="ppaction://noaction"/>
            </p:cNvPr>
            <p:cNvSpPr/>
            <p:nvPr/>
          </p:nvSpPr>
          <p:spPr>
            <a:xfrm>
              <a:off x="5517834" y="5698493"/>
              <a:ext cx="396000" cy="12192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popup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2" name="모서리가 둥근 직사각형 71"/>
          <p:cNvSpPr/>
          <p:nvPr/>
        </p:nvSpPr>
        <p:spPr>
          <a:xfrm>
            <a:off x="5529064" y="3068960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296832" y="174404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296832" y="4112256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296832" y="294573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657331" y="434898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455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" y="980728"/>
            <a:ext cx="2976750" cy="5292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439489"/>
              </p:ext>
            </p:extLst>
          </p:nvPr>
        </p:nvGraphicFramePr>
        <p:xfrm>
          <a:off x="7973856" y="188640"/>
          <a:ext cx="1932331" cy="484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휴대폰인증을 위한 필수 인증 동의입니다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체크여부는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이력관리를 위해 저장해야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광고성정보수신동의가 체크된 회원은 회원관리 테이블내 마케팅동의여부를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“Y”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로 변경하고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변경사유를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업데이트합니다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회원의 이름을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회원가입 시에 등록한 사용자의 성명을 입력함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.(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한글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두글자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이상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내국인과 외국인을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코드값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내국인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외국인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남자와 여자를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코드값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남자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여자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주민등록상 생년월일을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하이픈이 제거된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자리 예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19950607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휴대폰인증을 받기 위한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보유핸프폰의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통신사를 선택합니다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코드값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“SKT, KT, LG,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알뜰폰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본인 명의의 휴대폰번호를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가입시 휴대폰번호와 현재 휴대폰번호가 틀려도 제재는 없습니다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포커스 </a:t>
                      </a:r>
                      <a:r>
                        <a:rPr lang="ko-KR" altLang="en-US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아웃시에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하이픈이 자동입력 됨</a:t>
                      </a: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ex) 01099998888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→ 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010-9999-8888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고객정보의 사용중인 핸드폰을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인증을 통신사에 요청합니다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(1)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필수약관이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체크되었는지 체크합니다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미체크시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체크 유도를 위해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Alert message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요청전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(2)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에 입력된 성명이 회원정보에 존재하는지를 체크합니다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회원정보의 휴대폰번호와 휴대전화 인증번호가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다른경우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alert message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통해 가입시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휴대번호를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확인하고 인증으로 진행합니다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휴대폰인증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모듈을 통해서 인증 요청합니다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새창으로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인증 페이지가 나옵니다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부모창의 정보를 가져와 기입하게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인증시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사용자는 인증번호 외 기입 및 수정이 불가 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인증을 통신사에 인증번호를 확인합니다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휴대폰인증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모듈을 통해서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인증확인을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요청합니다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휴대폰 메시지로 전달받은 인증번호를 입력합니다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인증이 완료되면 패스워드 재설정화면을 호출합니다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strike="noStrike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287931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비밀번호찾기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회원가입시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등록된 성명과 휴대폰번호로 비밀번호를 찾습니다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개명이나 휴대폰번호 변경의 경우는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신규가입도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가능함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642705" y="2721627"/>
            <a:ext cx="2029091" cy="972000"/>
            <a:chOff x="5782391" y="5167369"/>
            <a:chExt cx="2029091" cy="972000"/>
          </a:xfrm>
        </p:grpSpPr>
        <p:sp>
          <p:nvSpPr>
            <p:cNvPr id="159" name="직사각형 158"/>
            <p:cNvSpPr/>
            <p:nvPr/>
          </p:nvSpPr>
          <p:spPr bwMode="auto">
            <a:xfrm>
              <a:off x="5782391" y="5167369"/>
              <a:ext cx="2029091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홍길동 고객님은 회원이 아니십니다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회원가입을 하시겠습니까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?</a:t>
              </a:r>
            </a:p>
          </p:txBody>
        </p:sp>
        <p:sp>
          <p:nvSpPr>
            <p:cNvPr id="160" name="직사각형 159">
              <a:hlinkClick r:id="" action="ppaction://noaction"/>
            </p:cNvPr>
            <p:cNvSpPr/>
            <p:nvPr/>
          </p:nvSpPr>
          <p:spPr>
            <a:xfrm>
              <a:off x="6063877" y="5828148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61" name="직사각형 160">
              <a:hlinkClick r:id="" action="ppaction://noaction"/>
            </p:cNvPr>
            <p:cNvSpPr/>
            <p:nvPr/>
          </p:nvSpPr>
          <p:spPr>
            <a:xfrm>
              <a:off x="6835398" y="5828148"/>
              <a:ext cx="720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smtClean="0">
                  <a:solidFill>
                    <a:prstClr val="white"/>
                  </a:solidFill>
                  <a:latin typeface="+mn-ea"/>
                  <a:ea typeface="+mn-ea"/>
                </a:rPr>
                <a:t>취소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62" name="직사각형 161">
              <a:hlinkClick r:id="" action="ppaction://noaction"/>
            </p:cNvPr>
            <p:cNvSpPr/>
            <p:nvPr/>
          </p:nvSpPr>
          <p:spPr>
            <a:xfrm>
              <a:off x="5930492" y="5246946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5827308" y="5239377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  <a:latin typeface="+mn-ea"/>
                </a:rPr>
                <a:t>8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635155" y="4901457"/>
            <a:ext cx="2029091" cy="972000"/>
            <a:chOff x="5782391" y="3983262"/>
            <a:chExt cx="2029091" cy="972000"/>
          </a:xfrm>
        </p:grpSpPr>
        <p:sp>
          <p:nvSpPr>
            <p:cNvPr id="165" name="직사각형 164"/>
            <p:cNvSpPr/>
            <p:nvPr/>
          </p:nvSpPr>
          <p:spPr bwMode="auto">
            <a:xfrm>
              <a:off x="5782391" y="3983262"/>
              <a:ext cx="2029091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인증을 위한 정보가 올바르지 않습니다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다시 한번 확인해 주세요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66" name="직사각형 165">
              <a:hlinkClick r:id="" action="ppaction://noaction"/>
            </p:cNvPr>
            <p:cNvSpPr/>
            <p:nvPr/>
          </p:nvSpPr>
          <p:spPr>
            <a:xfrm>
              <a:off x="6423877" y="4644041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67" name="직사각형 166">
              <a:hlinkClick r:id="" action="ppaction://noaction"/>
            </p:cNvPr>
            <p:cNvSpPr/>
            <p:nvPr/>
          </p:nvSpPr>
          <p:spPr>
            <a:xfrm>
              <a:off x="5930492" y="4062839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5827308" y="4055270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  <a:latin typeface="+mn-ea"/>
                </a:rPr>
                <a:t>11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43083" y="1625610"/>
            <a:ext cx="2029091" cy="972000"/>
            <a:chOff x="3296832" y="3345287"/>
            <a:chExt cx="2029091" cy="972000"/>
          </a:xfrm>
        </p:grpSpPr>
        <p:sp>
          <p:nvSpPr>
            <p:cNvPr id="202" name="직사각형 201"/>
            <p:cNvSpPr/>
            <p:nvPr/>
          </p:nvSpPr>
          <p:spPr bwMode="auto">
            <a:xfrm>
              <a:off x="3296832" y="3345287"/>
              <a:ext cx="2029091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필수 약관에 동의를 체크하여 주십시오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03" name="직사각형 202">
              <a:hlinkClick r:id="" action="ppaction://noaction"/>
            </p:cNvPr>
            <p:cNvSpPr/>
            <p:nvPr/>
          </p:nvSpPr>
          <p:spPr>
            <a:xfrm>
              <a:off x="3938318" y="4006066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04" name="직사각형 203">
              <a:hlinkClick r:id="" action="ppaction://noaction"/>
            </p:cNvPr>
            <p:cNvSpPr/>
            <p:nvPr/>
          </p:nvSpPr>
          <p:spPr>
            <a:xfrm>
              <a:off x="3444933" y="3424864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05" name="모서리가 둥근 직사각형 204"/>
            <p:cNvSpPr/>
            <p:nvPr/>
          </p:nvSpPr>
          <p:spPr>
            <a:xfrm>
              <a:off x="3341749" y="3417295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  <a:latin typeface="+mn-ea"/>
                </a:rPr>
                <a:t>8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83949" y="980728"/>
            <a:ext cx="2029091" cy="972000"/>
            <a:chOff x="3283949" y="980728"/>
            <a:chExt cx="2029091" cy="972000"/>
          </a:xfrm>
        </p:grpSpPr>
        <p:sp>
          <p:nvSpPr>
            <p:cNvPr id="210" name="직사각형 209"/>
            <p:cNvSpPr/>
            <p:nvPr/>
          </p:nvSpPr>
          <p:spPr bwMode="auto">
            <a:xfrm>
              <a:off x="3283949" y="980728"/>
              <a:ext cx="2029091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성명은 공백 없이 입력해주세요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1" name="직사각형 210">
              <a:hlinkClick r:id="" action="ppaction://noaction"/>
            </p:cNvPr>
            <p:cNvSpPr/>
            <p:nvPr/>
          </p:nvSpPr>
          <p:spPr>
            <a:xfrm>
              <a:off x="3925435" y="1641507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12" name="직사각형 211">
              <a:hlinkClick r:id="" action="ppaction://noaction"/>
            </p:cNvPr>
            <p:cNvSpPr/>
            <p:nvPr/>
          </p:nvSpPr>
          <p:spPr>
            <a:xfrm>
              <a:off x="3432050" y="1060305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17" name="모서리가 둥근 직사각형 216"/>
            <p:cNvSpPr/>
            <p:nvPr/>
          </p:nvSpPr>
          <p:spPr>
            <a:xfrm>
              <a:off x="3296832" y="1023962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83949" y="2060848"/>
            <a:ext cx="2029091" cy="972000"/>
            <a:chOff x="3283949" y="2164835"/>
            <a:chExt cx="2029091" cy="972000"/>
          </a:xfrm>
        </p:grpSpPr>
        <p:sp>
          <p:nvSpPr>
            <p:cNvPr id="214" name="직사각형 213"/>
            <p:cNvSpPr/>
            <p:nvPr/>
          </p:nvSpPr>
          <p:spPr bwMode="auto">
            <a:xfrm>
              <a:off x="3283949" y="2164835"/>
              <a:ext cx="2029091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생년월일의 </a:t>
              </a:r>
              <a:r>
                <a:rPr lang="ko-KR" altLang="en-US" sz="7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입력형식이</a:t>
              </a:r>
              <a:r>
                <a:rPr lang="ko-KR" alt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 올바르지 않습니다</a:t>
              </a: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숫자만 입력해 </a:t>
              </a: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주세요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5" name="직사각형 214">
              <a:hlinkClick r:id="" action="ppaction://noaction"/>
            </p:cNvPr>
            <p:cNvSpPr/>
            <p:nvPr/>
          </p:nvSpPr>
          <p:spPr>
            <a:xfrm>
              <a:off x="3925435" y="2825614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16" name="직사각형 215">
              <a:hlinkClick r:id="" action="ppaction://noaction"/>
            </p:cNvPr>
            <p:cNvSpPr/>
            <p:nvPr/>
          </p:nvSpPr>
          <p:spPr>
            <a:xfrm>
              <a:off x="3432050" y="2244412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18" name="모서리가 둥근 직사각형 217"/>
            <p:cNvSpPr/>
            <p:nvPr/>
          </p:nvSpPr>
          <p:spPr>
            <a:xfrm>
              <a:off x="3296832" y="2225653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+mn-ea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3283949" y="3141155"/>
            <a:ext cx="2029091" cy="972000"/>
            <a:chOff x="3283949" y="2164835"/>
            <a:chExt cx="2029091" cy="972000"/>
          </a:xfrm>
        </p:grpSpPr>
        <p:sp>
          <p:nvSpPr>
            <p:cNvPr id="226" name="직사각형 225"/>
            <p:cNvSpPr/>
            <p:nvPr/>
          </p:nvSpPr>
          <p:spPr bwMode="auto">
            <a:xfrm>
              <a:off x="3283949" y="2164835"/>
              <a:ext cx="2029091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휴대전화의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입력형식이 올바르지 않습니다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숫자만 입력해 주세요</a:t>
              </a:r>
              <a:r>
                <a:rPr lang="en-US" altLang="ko-KR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.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27" name="직사각형 226">
              <a:hlinkClick r:id="" action="ppaction://noaction"/>
            </p:cNvPr>
            <p:cNvSpPr/>
            <p:nvPr/>
          </p:nvSpPr>
          <p:spPr>
            <a:xfrm>
              <a:off x="3925435" y="2825614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28" name="직사각형 227">
              <a:hlinkClick r:id="" action="ppaction://noaction"/>
            </p:cNvPr>
            <p:cNvSpPr/>
            <p:nvPr/>
          </p:nvSpPr>
          <p:spPr>
            <a:xfrm>
              <a:off x="3432050" y="2244412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29" name="모서리가 둥근 직사각형 228"/>
            <p:cNvSpPr/>
            <p:nvPr/>
          </p:nvSpPr>
          <p:spPr>
            <a:xfrm>
              <a:off x="3296832" y="2225653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  <a:latin typeface="+mn-ea"/>
                </a:rPr>
                <a:t>7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65264" y="429865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4041" y="193023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1801" y="227688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037905" y="225918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24421" y="313616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755990" y="270556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965706" y="313616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2369593" y="314873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351936" y="364504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114041" y="3612800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125699" y="5085935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70" y="4192732"/>
            <a:ext cx="2079217" cy="2493901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3162255" y="4154328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628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" y="909336"/>
            <a:ext cx="2975201" cy="5292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467666"/>
              </p:ext>
            </p:extLst>
          </p:nvPr>
        </p:nvGraphicFramePr>
        <p:xfrm>
          <a:off x="7973856" y="188640"/>
          <a:ext cx="1932331" cy="2335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4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새로운 패스워드를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입력합ㄴ디ㅏ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입력된 패스워드가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10~20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자리가 </a:t>
                      </a:r>
                      <a:r>
                        <a:rPr lang="ko-KR" altLang="en-US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아닌경우나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특수문자를 입력한 경우 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alert message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를 보여줍니다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Alert msg.(</a:t>
                      </a:r>
                      <a:r>
                        <a:rPr lang="en-US" altLang="ko-KR" sz="55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focusout</a:t>
                      </a: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새로운 패스워드로 회원정보를 수정합니다</a:t>
                      </a:r>
                      <a:r>
                        <a:rPr lang="en-US" altLang="ko-KR" sz="55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217026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9201992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5579649"/>
                  </a:ext>
                </a:extLst>
              </a:tr>
              <a:tr h="131070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631885"/>
                  </a:ext>
                </a:extLst>
              </a:tr>
              <a:tr h="1337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2934">
                <a:tc>
                  <a:txBody>
                    <a:bodyPr/>
                    <a:lstStyle/>
                    <a:p>
                      <a:pPr algn="ctr" latinLnBrk="1"/>
                      <a:endParaRPr lang="ko-KR" altLang="en-US" sz="5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550" b="0" strike="noStrike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287931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19192" y="26376"/>
            <a:ext cx="12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패스워드 재설정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43206" y="26376"/>
            <a:ext cx="306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비밀번호찾기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패스워드 재설정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789281" y="390297"/>
            <a:ext cx="6120000" cy="32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로그인을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위한 패스워드를 재설정 합니다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83949" y="980728"/>
            <a:ext cx="2029091" cy="972000"/>
            <a:chOff x="3283949" y="980728"/>
            <a:chExt cx="2029091" cy="972000"/>
          </a:xfrm>
        </p:grpSpPr>
        <p:sp>
          <p:nvSpPr>
            <p:cNvPr id="210" name="직사각형 209"/>
            <p:cNvSpPr/>
            <p:nvPr/>
          </p:nvSpPr>
          <p:spPr bwMode="auto">
            <a:xfrm>
              <a:off x="3283949" y="980728"/>
              <a:ext cx="2029091" cy="9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none" lIns="90000" tIns="144000" rIns="90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성명은 공백 없이 입력해주세요</a:t>
              </a:r>
              <a:endParaRPr lang="ko-KR" altLang="en-US" sz="7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1" name="직사각형 210">
              <a:hlinkClick r:id="" action="ppaction://noaction"/>
            </p:cNvPr>
            <p:cNvSpPr/>
            <p:nvPr/>
          </p:nvSpPr>
          <p:spPr>
            <a:xfrm>
              <a:off x="3925435" y="1641507"/>
              <a:ext cx="720000" cy="21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확인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12" name="직사각형 211">
              <a:hlinkClick r:id="" action="ppaction://noaction"/>
            </p:cNvPr>
            <p:cNvSpPr/>
            <p:nvPr/>
          </p:nvSpPr>
          <p:spPr>
            <a:xfrm>
              <a:off x="3432050" y="1060305"/>
              <a:ext cx="396000" cy="1219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36000" rtlCol="0" anchor="ctr"/>
            <a:lstStyle/>
            <a:p>
              <a:pPr lvl="0"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700" b="1" kern="0" dirty="0" smtClean="0">
                  <a:solidFill>
                    <a:prstClr val="white"/>
                  </a:solidFill>
                  <a:latin typeface="+mn-ea"/>
                  <a:ea typeface="+mn-ea"/>
                </a:rPr>
                <a:t>alert</a:t>
              </a:r>
              <a:endParaRPr kumimoji="1" lang="ko-KR" altLang="en-US" sz="7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17" name="모서리가 둥근 직사각형 216"/>
            <p:cNvSpPr/>
            <p:nvPr/>
          </p:nvSpPr>
          <p:spPr>
            <a:xfrm>
              <a:off x="3296832" y="1023962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90" name="모서리가 둥근 직사각형 89"/>
          <p:cNvSpPr/>
          <p:nvPr/>
        </p:nvSpPr>
        <p:spPr>
          <a:xfrm>
            <a:off x="77075" y="4101297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494" y="3204184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109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1">
              <a:lumMod val="6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8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69654</TotalTime>
  <Words>7803</Words>
  <Application>Microsoft Office PowerPoint</Application>
  <PresentationFormat>A4 용지(210x297mm)</PresentationFormat>
  <Paragraphs>2021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6" baseType="lpstr">
      <vt:lpstr>굴림</vt:lpstr>
      <vt:lpstr>나눔고딕</vt:lpstr>
      <vt:lpstr>돋움</vt:lpstr>
      <vt:lpstr>맑은 고딕</vt:lpstr>
      <vt:lpstr>Arial</vt:lpstr>
      <vt:lpstr>Britannic Bold</vt:lpstr>
      <vt:lpstr>Comic Sans MS</vt:lpstr>
      <vt:lpstr>Lao UI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iwellcomm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nkh</dc:creator>
  <cp:lastModifiedBy>kfc_rd</cp:lastModifiedBy>
  <cp:revision>4616</cp:revision>
  <cp:lastPrinted>2017-03-14T03:22:26Z</cp:lastPrinted>
  <dcterms:created xsi:type="dcterms:W3CDTF">2009-10-09T05:26:03Z</dcterms:created>
  <dcterms:modified xsi:type="dcterms:W3CDTF">2017-05-08T07:12:22Z</dcterms:modified>
</cp:coreProperties>
</file>